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59"/>
  </p:notesMasterIdLst>
  <p:sldIdLst>
    <p:sldId id="256" r:id="rId2"/>
    <p:sldId id="271" r:id="rId3"/>
    <p:sldId id="285" r:id="rId4"/>
    <p:sldId id="350" r:id="rId5"/>
    <p:sldId id="351" r:id="rId6"/>
    <p:sldId id="289" r:id="rId7"/>
    <p:sldId id="352" r:id="rId8"/>
    <p:sldId id="362" r:id="rId9"/>
    <p:sldId id="291" r:id="rId10"/>
    <p:sldId id="302" r:id="rId11"/>
    <p:sldId id="301" r:id="rId12"/>
    <p:sldId id="280" r:id="rId13"/>
    <p:sldId id="278" r:id="rId14"/>
    <p:sldId id="279" r:id="rId15"/>
    <p:sldId id="311" r:id="rId16"/>
    <p:sldId id="353" r:id="rId17"/>
    <p:sldId id="310" r:id="rId18"/>
    <p:sldId id="304" r:id="rId19"/>
    <p:sldId id="308" r:id="rId20"/>
    <p:sldId id="364" r:id="rId21"/>
    <p:sldId id="314" r:id="rId22"/>
    <p:sldId id="328" r:id="rId23"/>
    <p:sldId id="321" r:id="rId24"/>
    <p:sldId id="312" r:id="rId25"/>
    <p:sldId id="322" r:id="rId26"/>
    <p:sldId id="323" r:id="rId27"/>
    <p:sldId id="355" r:id="rId28"/>
    <p:sldId id="324" r:id="rId29"/>
    <p:sldId id="325" r:id="rId30"/>
    <p:sldId id="357" r:id="rId31"/>
    <p:sldId id="326" r:id="rId32"/>
    <p:sldId id="327" r:id="rId33"/>
    <p:sldId id="332" r:id="rId34"/>
    <p:sldId id="358" r:id="rId35"/>
    <p:sldId id="330" r:id="rId36"/>
    <p:sldId id="331" r:id="rId37"/>
    <p:sldId id="333" r:id="rId38"/>
    <p:sldId id="334" r:id="rId39"/>
    <p:sldId id="346" r:id="rId40"/>
    <p:sldId id="319" r:id="rId41"/>
    <p:sldId id="341" r:id="rId42"/>
    <p:sldId id="360" r:id="rId43"/>
    <p:sldId id="359" r:id="rId44"/>
    <p:sldId id="335" r:id="rId45"/>
    <p:sldId id="336" r:id="rId46"/>
    <p:sldId id="337" r:id="rId47"/>
    <p:sldId id="338" r:id="rId48"/>
    <p:sldId id="339" r:id="rId49"/>
    <p:sldId id="340" r:id="rId50"/>
    <p:sldId id="316" r:id="rId51"/>
    <p:sldId id="317" r:id="rId52"/>
    <p:sldId id="318" r:id="rId53"/>
    <p:sldId id="300" r:id="rId54"/>
    <p:sldId id="294" r:id="rId55"/>
    <p:sldId id="343" r:id="rId56"/>
    <p:sldId id="345" r:id="rId57"/>
    <p:sldId id="344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1. Introdução" id="{631EC9D2-8C10-4D5F-A995-5D804A7B921B}">
          <p14:sldIdLst>
            <p14:sldId id="271"/>
            <p14:sldId id="285"/>
            <p14:sldId id="350"/>
            <p14:sldId id="351"/>
            <p14:sldId id="289"/>
          </p14:sldIdLst>
        </p14:section>
        <p14:section name="2. Marco teórico" id="{7E8B1752-E27E-46C0-B627-BFADF848E454}">
          <p14:sldIdLst>
            <p14:sldId id="352"/>
            <p14:sldId id="362"/>
            <p14:sldId id="291"/>
            <p14:sldId id="302"/>
            <p14:sldId id="301"/>
          </p14:sldIdLst>
        </p14:section>
        <p14:section name="3. Modelagem" id="{44107122-2B3F-43BC-8C99-4633C768A6D4}">
          <p14:sldIdLst>
            <p14:sldId id="280"/>
            <p14:sldId id="278"/>
            <p14:sldId id="279"/>
            <p14:sldId id="311"/>
          </p14:sldIdLst>
        </p14:section>
        <p14:section name="4. Estrutura da Instituição" id="{40CB493A-3A91-4701-BB1E-E71CD519D621}">
          <p14:sldIdLst>
            <p14:sldId id="353"/>
            <p14:sldId id="310"/>
            <p14:sldId id="304"/>
            <p14:sldId id="308"/>
            <p14:sldId id="364"/>
          </p14:sldIdLst>
        </p14:section>
        <p14:section name="5. Desenvolvimento" id="{0E6559F3-DF50-4EC2-9F78-9C35365435C0}">
          <p14:sldIdLst>
            <p14:sldId id="314"/>
            <p14:sldId id="328"/>
            <p14:sldId id="321"/>
            <p14:sldId id="312"/>
            <p14:sldId id="322"/>
            <p14:sldId id="323"/>
            <p14:sldId id="355"/>
            <p14:sldId id="324"/>
            <p14:sldId id="325"/>
            <p14:sldId id="357"/>
            <p14:sldId id="326"/>
            <p14:sldId id="327"/>
            <p14:sldId id="332"/>
            <p14:sldId id="358"/>
            <p14:sldId id="330"/>
            <p14:sldId id="331"/>
            <p14:sldId id="333"/>
            <p14:sldId id="334"/>
            <p14:sldId id="346"/>
          </p14:sldIdLst>
        </p14:section>
        <p14:section name="6. Resultados" id="{53284960-946E-4BE6-903B-C4660CBCB771}">
          <p14:sldIdLst>
            <p14:sldId id="319"/>
            <p14:sldId id="341"/>
            <p14:sldId id="360"/>
            <p14:sldId id="359"/>
            <p14:sldId id="335"/>
            <p14:sldId id="336"/>
            <p14:sldId id="337"/>
            <p14:sldId id="338"/>
            <p14:sldId id="339"/>
            <p14:sldId id="340"/>
            <p14:sldId id="316"/>
          </p14:sldIdLst>
        </p14:section>
        <p14:section name="7. Conclusões" id="{314D5F90-7A40-4948-B20B-B14B07C83734}">
          <p14:sldIdLst>
            <p14:sldId id="317"/>
            <p14:sldId id="318"/>
          </p14:sldIdLst>
        </p14:section>
        <p14:section name="Fim" id="{22976D6D-4591-4AB9-9441-96511BAE69AE}">
          <p14:sldIdLst>
            <p14:sldId id="300"/>
          </p14:sldIdLst>
        </p14:section>
        <p14:section name="Referências" id="{F34F419B-E5E7-471F-89DE-278D8A346BD7}">
          <p14:sldIdLst>
            <p14:sldId id="294"/>
            <p14:sldId id="343"/>
            <p14:sldId id="345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2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788"/>
    <a:srgbClr val="1A9EA3"/>
    <a:srgbClr val="115E8C"/>
    <a:srgbClr val="19AAA7"/>
    <a:srgbClr val="1A93A6"/>
    <a:srgbClr val="ACACAC"/>
    <a:srgbClr val="D9D9D9"/>
    <a:srgbClr val="1C96A5"/>
    <a:srgbClr val="0E377A"/>
    <a:srgbClr val="168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51" autoAdjust="0"/>
    <p:restoredTop sz="93634" autoAdjust="0"/>
  </p:normalViewPr>
  <p:slideViewPr>
    <p:cSldViewPr>
      <p:cViewPr>
        <p:scale>
          <a:sx n="75" d="100"/>
          <a:sy n="75" d="100"/>
        </p:scale>
        <p:origin x="701" y="2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43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5963" y="4385732"/>
            <a:ext cx="8394162" cy="795868"/>
          </a:xfrm>
        </p:spPr>
        <p:txBody>
          <a:bodyPr>
            <a:normAutofit/>
          </a:bodyPr>
          <a:lstStyle/>
          <a:p>
            <a:r>
              <a:rPr lang="pt-BR" sz="2000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769026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sz="2400" dirty="0"/>
              <a:t>Relaxar restrições para encontrar soluções (DUNKE; NICKEL, 2023; SOUZA, 2000)</a:t>
            </a:r>
          </a:p>
          <a:p>
            <a:r>
              <a:rPr lang="pt-BR" sz="2400" dirty="0"/>
              <a:t>Pontos de vista das dimensões do problema (PIECHOWIAK; LAMIH, 2004)</a:t>
            </a:r>
          </a:p>
          <a:p>
            <a:r>
              <a:rPr lang="pt-BR" sz="2400" dirty="0"/>
              <a:t>Uso de soluções anteriores, soluções parciais e desvio de conflitos</a:t>
            </a:r>
          </a:p>
          <a:p>
            <a:pPr lvl="1"/>
            <a:r>
              <a:rPr lang="pt-BR" sz="2000" dirty="0"/>
              <a:t>(BURKE et al., 2000; ARRATIA-MARTÍNEZ; PADRÓN; TORRES, 2021; MIRANDA; REY; ROBLES, 2012; PIECHOWIAK; LAMIH, 2004; BURKE et al., 2000)</a:t>
            </a:r>
          </a:p>
          <a:p>
            <a:r>
              <a:rPr lang="pt-BR" sz="2400" dirty="0"/>
              <a:t>Informações ausentes e professores faltantes (ARRATIA-MARTÍNEZ; PADRÓN; TORRES, 2021)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001C113-72E2-4CAB-7176-B071139217B1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2.4: Estratégias de solução</a:t>
            </a:r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4"/>
            <a:ext cx="11160124" cy="5220059"/>
          </a:xfrm>
        </p:spPr>
        <p:txBody>
          <a:bodyPr anchor="t">
            <a:noAutofit/>
          </a:bodyPr>
          <a:lstStyle/>
          <a:p>
            <a:r>
              <a:rPr lang="pt-BR" sz="2400" dirty="0"/>
              <a:t>Heurística construtiva para o PTT-UENF (SANTOS, 2013)</a:t>
            </a:r>
          </a:p>
          <a:p>
            <a:pPr lvl="1"/>
            <a:r>
              <a:rPr lang="pt-BR" sz="1800" b="1" dirty="0"/>
              <a:t>Objetivo: </a:t>
            </a:r>
            <a:r>
              <a:rPr lang="pt-BR" sz="1800" dirty="0"/>
              <a:t>encontrar solução de grade ótima para Ciência da Computação na UENF</a:t>
            </a:r>
          </a:p>
          <a:p>
            <a:pPr lvl="1"/>
            <a:r>
              <a:rPr lang="pt-BR" sz="1800" dirty="0"/>
              <a:t>Apresentou diversos métodos construtivos, de refinamento, podendo usar também meta-heurísticas</a:t>
            </a:r>
          </a:p>
          <a:p>
            <a:pPr lvl="1"/>
            <a:r>
              <a:rPr lang="pt-BR" sz="1800" dirty="0"/>
              <a:t>Utilizou de uma matriz de preferência para a distribuição das disciplinas, com o </a:t>
            </a:r>
            <a:r>
              <a:rPr lang="pt-BR" sz="1800" i="1" dirty="0"/>
              <a:t>Simulated Annealing</a:t>
            </a:r>
            <a:r>
              <a:rPr lang="pt-BR" sz="1800" dirty="0"/>
              <a:t> para otimização</a:t>
            </a:r>
          </a:p>
          <a:p>
            <a:r>
              <a:rPr lang="pt-BR" sz="2400" dirty="0"/>
              <a:t>Metaheurísticas para o PTT-UENF (SILVEIRA, 2014)</a:t>
            </a:r>
          </a:p>
          <a:p>
            <a:pPr lvl="1"/>
            <a:r>
              <a:rPr lang="pt-BR" sz="1800" dirty="0"/>
              <a:t>Mesmo objetivo que o anterior</a:t>
            </a:r>
          </a:p>
          <a:p>
            <a:pPr lvl="1"/>
            <a:r>
              <a:rPr lang="pt-BR" sz="1800" dirty="0"/>
              <a:t>Métodos heurísticos: Construção Gulosa e Busca Local; Metaheurísticos: </a:t>
            </a:r>
            <a:r>
              <a:rPr lang="pt-BR" sz="1800" i="1" dirty="0"/>
              <a:t>Simulated Annealing</a:t>
            </a:r>
            <a:r>
              <a:rPr lang="pt-BR" sz="1800" dirty="0"/>
              <a:t> e Busca Tabu</a:t>
            </a:r>
          </a:p>
          <a:p>
            <a:pPr lvl="1"/>
            <a:r>
              <a:rPr lang="pt-BR" sz="1800" dirty="0"/>
              <a:t>Linguagem de programação pros métodos: C; pra interface gráfica: Java</a:t>
            </a:r>
          </a:p>
          <a:p>
            <a:pPr lvl="1"/>
            <a:r>
              <a:rPr lang="pt-BR" sz="1800" dirty="0"/>
              <a:t>Gerou quadros de horários alocando professores e disciplinas a horários</a:t>
            </a:r>
          </a:p>
          <a:p>
            <a:pPr lvl="1"/>
            <a:r>
              <a:rPr lang="pt-BR" sz="1800" b="1" dirty="0"/>
              <a:t>Trabalhos futuros:</a:t>
            </a:r>
            <a:r>
              <a:rPr lang="pt-BR" sz="1800" dirty="0"/>
              <a:t> Banco de dados que armazene informações pertinentes ao sistema; permitir ao usuário modificar o quadro de horários; software que retorne a viabilidade da alteração; e maior flexibilidade à aplicação.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6C98F6B-631E-4A07-42FD-C46E3ADB836A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2.5: </a:t>
            </a:r>
            <a:r>
              <a:rPr lang="pt-BR" i="1" dirty="0"/>
              <a:t>Timetabling</a:t>
            </a:r>
            <a:r>
              <a:rPr lang="pt-BR" dirty="0"/>
              <a:t> NA UENF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3.1: Funcionamento e diferenças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O sistema deve...</a:t>
            </a:r>
          </a:p>
          <a:p>
            <a:pPr lvl="1"/>
            <a:r>
              <a:rPr lang="pt-BR" sz="2200" dirty="0"/>
              <a:t>Armazenar informações pertinentes ao sistema</a:t>
            </a:r>
          </a:p>
          <a:p>
            <a:pPr lvl="1"/>
            <a:r>
              <a:rPr lang="pt-BR" sz="2200" dirty="0"/>
              <a:t>Permitir alteração nos dados de disciplinas, professores, salas, alunos, turmas e horários</a:t>
            </a:r>
          </a:p>
          <a:p>
            <a:pPr lvl="1"/>
            <a:r>
              <a:rPr lang="pt-BR" sz="2200" dirty="0"/>
              <a:t>Identificar e representar a viabilidade da alteração</a:t>
            </a:r>
          </a:p>
          <a:p>
            <a:pPr lvl="1"/>
            <a:r>
              <a:rPr lang="pt-BR" sz="2200" dirty="0"/>
              <a:t>Auxiliar a coordenação de Ciência da Computação na criação de grades horárias</a:t>
            </a:r>
          </a:p>
          <a:p>
            <a:pPr lvl="1"/>
            <a:r>
              <a:rPr lang="pt-BR" sz="2200" dirty="0"/>
              <a:t>Não limitar a cinco disciplinas por horários para contabilizar o atraso esperado</a:t>
            </a:r>
          </a:p>
          <a:p>
            <a:pPr lvl="1"/>
            <a:r>
              <a:rPr lang="pt-BR" sz="2200" dirty="0"/>
              <a:t>Mesclar o escopo de tomada de decisão da coordenação de curso e do CCT</a:t>
            </a:r>
          </a:p>
          <a:p>
            <a:pPr lvl="1"/>
            <a:r>
              <a:rPr lang="pt-BR" sz="2200" dirty="0"/>
              <a:t>Permitir que alocações específicas sejam decididas manualmente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Modelagem 3.2: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3.1: (MIRANDA; REY; ROBLES, 2012) - adaptado.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56E647-6CE8-F4A6-8168-29072B25E5ED}"/>
              </a:ext>
            </a:extLst>
          </p:cNvPr>
          <p:cNvSpPr txBox="1"/>
          <p:nvPr/>
        </p:nvSpPr>
        <p:spPr>
          <a:xfrm>
            <a:off x="966866" y="867417"/>
            <a:ext cx="1025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3.1 – Estágios para a obtenção de grade horários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C2D66C-B114-A966-C909-D911842E8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1" y="1052083"/>
            <a:ext cx="11609097" cy="550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3.3: Iteração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3.2: o autor, inspirado na ilustração de (ANDRE; DINATA, 2018).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0385DA-C387-C521-70EF-74683942FB9B}"/>
              </a:ext>
            </a:extLst>
          </p:cNvPr>
          <p:cNvSpPr txBox="1"/>
          <p:nvPr/>
        </p:nvSpPr>
        <p:spPr>
          <a:xfrm>
            <a:off x="1492800" y="822147"/>
            <a:ext cx="896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3.2 – Etapas do Design de Interação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1669C-550D-4D76-122E-8B8FDE6B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267" y="1191479"/>
            <a:ext cx="8963462" cy="274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3.4: Banco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AE2126B-16FE-7CD9-6B48-68A1E2DA4FD0}"/>
              </a:ext>
            </a:extLst>
          </p:cNvPr>
          <p:cNvGrpSpPr/>
          <p:nvPr/>
        </p:nvGrpSpPr>
        <p:grpSpPr>
          <a:xfrm>
            <a:off x="-3343" y="1020784"/>
            <a:ext cx="12195343" cy="5404888"/>
            <a:chOff x="-3343" y="1020784"/>
            <a:chExt cx="12195343" cy="5404888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2086995B-CA9B-CD9D-EA0A-366937E6FEE5}"/>
                </a:ext>
              </a:extLst>
            </p:cNvPr>
            <p:cNvSpPr txBox="1"/>
            <p:nvPr/>
          </p:nvSpPr>
          <p:spPr>
            <a:xfrm>
              <a:off x="-3343" y="1020784"/>
              <a:ext cx="1219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3.3 – Diagrama Conceitual do banco de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5D9870B7-70A5-0913-4375-3F69A982F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62" y="1390116"/>
              <a:ext cx="11880132" cy="5035556"/>
            </a:xfrm>
            <a:prstGeom prst="rect">
              <a:avLst/>
            </a:prstGeom>
            <a:solidFill>
              <a:srgbClr val="FFFFFF"/>
            </a:solidFill>
            <a:effectLst/>
          </p:spPr>
        </p:pic>
      </p:grpSp>
    </p:spTree>
    <p:extLst>
      <p:ext uri="{BB962C8B-B14F-4D97-AF65-F5344CB8AC3E}">
        <p14:creationId xmlns:p14="http://schemas.microsoft.com/office/powerpoint/2010/main" val="1435109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Formulário</a:t>
            </a:r>
          </a:p>
          <a:p>
            <a:pPr lvl="1"/>
            <a:r>
              <a:rPr lang="pt-BR" sz="2000" b="1" dirty="0"/>
              <a:t>Motivação: </a:t>
            </a:r>
            <a:r>
              <a:rPr lang="pt-BR" sz="2000" dirty="0"/>
              <a:t>marco temporal e percepção dos estudantes</a:t>
            </a:r>
          </a:p>
          <a:p>
            <a:pPr lvl="1"/>
            <a:r>
              <a:rPr lang="pt-BR" sz="2000" b="1" dirty="0"/>
              <a:t>Resultados: </a:t>
            </a:r>
            <a:r>
              <a:rPr lang="pt-BR" sz="2000" dirty="0"/>
              <a:t>207 respondentes; 90% não se inscreveram em disciplina por conflito de horário; 100% dos respondentes consideram que a universidade deveria oferecer horários diferentes para as disciplinas mais demandadas para evitar conflitos com outras</a:t>
            </a:r>
          </a:p>
          <a:p>
            <a:r>
              <a:rPr lang="pt-BR" sz="2400" dirty="0"/>
              <a:t>Documentos oficiais</a:t>
            </a:r>
          </a:p>
          <a:p>
            <a:r>
              <a:rPr lang="pt-BR" sz="2400" dirty="0"/>
              <a:t>Entrevistas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sz="20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20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entrevistas:</a:t>
            </a:r>
            <a:r>
              <a:rPr lang="pt-BR" sz="2000" dirty="0">
                <a:solidFill>
                  <a:srgbClr val="FFFFFF"/>
                </a:solidFill>
                <a:latin typeface="Calibri" panose="020F0502020204030204" pitchFamily="34" charset="0"/>
              </a:rPr>
              <a:t> há insatisfação por parte dos responsáveis pelo processo de criação da grade horária, pois, e</a:t>
            </a: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mbora funcione, apresenta pontos de atrito, principalmente na parte de passagem de informação entre os diversos setores</a:t>
            </a:r>
          </a:p>
          <a:p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3731153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4.2: as variáveis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13CFF89-7C9E-F4B7-F025-7382DD439102}"/>
              </a:ext>
            </a:extLst>
          </p:cNvPr>
          <p:cNvGrpSpPr/>
          <p:nvPr/>
        </p:nvGrpSpPr>
        <p:grpSpPr>
          <a:xfrm>
            <a:off x="2115138" y="580800"/>
            <a:ext cx="7961724" cy="6277199"/>
            <a:chOff x="5662725" y="798381"/>
            <a:chExt cx="7597480" cy="5990021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09FEF2E9-6631-00A9-B47B-48E295248D8D}"/>
                </a:ext>
              </a:extLst>
            </p:cNvPr>
            <p:cNvSpPr txBox="1"/>
            <p:nvPr/>
          </p:nvSpPr>
          <p:spPr>
            <a:xfrm>
              <a:off x="5662725" y="798381"/>
              <a:ext cx="7597480" cy="352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4.1 – Relações entre as variáveis envolvidas na criação de grades horárias</a:t>
              </a: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33BF8D4B-56A2-4C59-C313-75B8C90B3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79802" y="1109054"/>
              <a:ext cx="4763324" cy="5679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4.3: OS Responsáveis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Responsáveis pela criação das grades horárias</a:t>
            </a:r>
          </a:p>
          <a:p>
            <a:pPr lvl="1"/>
            <a:r>
              <a:rPr lang="pt-BR" sz="2000" b="1" dirty="0"/>
              <a:t>Secretaria Acadêmica</a:t>
            </a:r>
            <a:r>
              <a:rPr lang="pt-BR" sz="2000" dirty="0"/>
              <a:t>: elaborar e divulgar o Calendário Acadêmico; otimizar os recursos humanos; ampliar a oferta de disciplinas;</a:t>
            </a:r>
          </a:p>
          <a:p>
            <a:pPr lvl="1"/>
            <a:r>
              <a:rPr lang="pt-BR" sz="2000" b="1" dirty="0"/>
              <a:t>Câmara de Graduação</a:t>
            </a:r>
            <a:r>
              <a:rPr lang="pt-BR" sz="2000" dirty="0"/>
              <a:t>: aprovar e modificar o calendário acadêmico; sugerir vagas de bolsistas;</a:t>
            </a:r>
          </a:p>
          <a:p>
            <a:pPr lvl="1"/>
            <a:r>
              <a:rPr lang="pt-BR" sz="2000" b="1" dirty="0"/>
              <a:t>Direção de Centro</a:t>
            </a:r>
            <a:r>
              <a:rPr lang="pt-BR" sz="2000" dirty="0"/>
              <a:t>: designação semestral de professores responsáveis pelas disciplinas, após ouvir os Laboratórios, Colegiados e Coordenações</a:t>
            </a:r>
          </a:p>
          <a:p>
            <a:pPr lvl="1"/>
            <a:r>
              <a:rPr lang="pt-BR" sz="2000" b="1" dirty="0"/>
              <a:t>Chefia do Laboratório</a:t>
            </a:r>
            <a:r>
              <a:rPr lang="pt-BR" sz="2000" dirty="0"/>
              <a:t>: atribuir carga horária didática aos docentes do laboratório e aos bolsistas; designar docente responsável por disciplina ofertada;</a:t>
            </a:r>
          </a:p>
          <a:p>
            <a:pPr lvl="1"/>
            <a:r>
              <a:rPr lang="pt-BR" sz="2000" b="1" dirty="0"/>
              <a:t>Coordenação do Curso</a:t>
            </a:r>
            <a:r>
              <a:rPr lang="pt-BR" sz="2000" dirty="0"/>
              <a:t>: coordenar a distribuição de estudantes do curso; indicar à chefia de laboratório as disciplinas a serem ofertadas ao curso coordenado;</a:t>
            </a:r>
          </a:p>
          <a:p>
            <a:pPr lvl="1"/>
            <a:r>
              <a:rPr lang="pt-BR" sz="2000" b="1" dirty="0"/>
              <a:t>Sistema Acadêmico</a:t>
            </a:r>
            <a:r>
              <a:rPr lang="pt-BR" sz="2000" dirty="0"/>
              <a:t>: articula parcialmente as informações entre os setores, como a oferta de disciplinas e a distribuição de estudantes</a:t>
            </a:r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9831"/>
            <a:ext cx="12192001" cy="692582"/>
          </a:xfrm>
        </p:spPr>
        <p:txBody>
          <a:bodyPr>
            <a:noAutofit/>
          </a:bodyPr>
          <a:lstStyle/>
          <a:p>
            <a:r>
              <a:rPr lang="pt-BR" dirty="0"/>
              <a:t>Estrutura da Instituição 4.4: Criação da Grade Horária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anchor="t">
            <a:normAutofit/>
          </a:bodyPr>
          <a:lstStyle/>
          <a:p>
            <a:r>
              <a:rPr lang="pt-BR" sz="2400" dirty="0"/>
              <a:t>Progressão incerta: trancamentos, transferências, reprovações, empregos, falta de professores</a:t>
            </a:r>
          </a:p>
          <a:p>
            <a:r>
              <a:rPr lang="pt-BR" sz="2400" dirty="0"/>
              <a:t>Disciplinas ministradas semestralmente</a:t>
            </a:r>
          </a:p>
          <a:p>
            <a:pPr lvl="1"/>
            <a:r>
              <a:rPr lang="pt-BR" sz="2200" dirty="0"/>
              <a:t>Quais?</a:t>
            </a:r>
          </a:p>
          <a:p>
            <a:pPr lvl="1"/>
            <a:r>
              <a:rPr lang="pt-BR" sz="2200" dirty="0"/>
              <a:t>Por quem?</a:t>
            </a:r>
          </a:p>
          <a:p>
            <a:pPr lvl="1"/>
            <a:r>
              <a:rPr lang="pt-BR" sz="2200" dirty="0"/>
              <a:t>Quando?</a:t>
            </a:r>
          </a:p>
          <a:p>
            <a:pPr lvl="1"/>
            <a:r>
              <a:rPr lang="pt-BR" sz="2200" dirty="0"/>
              <a:t>Onde?</a:t>
            </a:r>
          </a:p>
          <a:p>
            <a:pPr lvl="1"/>
            <a:r>
              <a:rPr lang="pt-BR" sz="2200" dirty="0"/>
              <a:t>Para quem?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O período letivo acaba;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Alunos se inscrevem</a:t>
            </a: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F7E9F89-97DB-FDAC-6201-72FFE7B4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9831"/>
            <a:ext cx="12192001" cy="692582"/>
          </a:xfrm>
        </p:spPr>
        <p:txBody>
          <a:bodyPr>
            <a:noAutofit/>
          </a:bodyPr>
          <a:lstStyle/>
          <a:p>
            <a:r>
              <a:rPr lang="pt-BR" dirty="0"/>
              <a:t>Estrutura da Instituição 4.4: Criação da Grade Horária</a:t>
            </a:r>
          </a:p>
        </p:txBody>
      </p:sp>
    </p:spTree>
    <p:extLst>
      <p:ext uri="{BB962C8B-B14F-4D97-AF65-F5344CB8AC3E}">
        <p14:creationId xmlns:p14="http://schemas.microsoft.com/office/powerpoint/2010/main" val="3846186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10170112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Projetos anteriores</a:t>
            </a:r>
          </a:p>
          <a:p>
            <a:pPr lvl="1"/>
            <a:r>
              <a:rPr lang="pt-BR" sz="2000" dirty="0"/>
              <a:t>Andamento dos alunos</a:t>
            </a:r>
          </a:p>
          <a:p>
            <a:pPr lvl="1"/>
            <a:r>
              <a:rPr lang="pt-BR" sz="2000" dirty="0"/>
              <a:t>Cálculo de demanda</a:t>
            </a:r>
          </a:p>
          <a:p>
            <a:r>
              <a:rPr lang="pt-BR" sz="2400" dirty="0"/>
              <a:t>Integração com o Sistema Acadêmico da UENF</a:t>
            </a:r>
          </a:p>
          <a:p>
            <a:pPr lvl="1"/>
            <a:r>
              <a:rPr lang="pt-BR" sz="2000" dirty="0"/>
              <a:t>Entrevistas: desenvolvedor do sistema e responsável pela SECACAD</a:t>
            </a:r>
          </a:p>
          <a:p>
            <a:pPr lvl="1"/>
            <a:r>
              <a:rPr lang="pt-BR" sz="2000" dirty="0"/>
              <a:t>Não foi possível acessar os dados acadêmicos</a:t>
            </a:r>
          </a:p>
          <a:p>
            <a:pPr lvl="1"/>
            <a:r>
              <a:rPr lang="pt-BR" sz="2000" dirty="0"/>
              <a:t>Lei Geral de Proteção dos Dados</a:t>
            </a:r>
            <a:endParaRPr lang="pt-BR" sz="1800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5.1 Preenchimento de dados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0AEBDC7-87B6-1B03-AA6C-07A473822BE3}"/>
              </a:ext>
            </a:extLst>
          </p:cNvPr>
          <p:cNvGrpSpPr/>
          <p:nvPr/>
        </p:nvGrpSpPr>
        <p:grpSpPr>
          <a:xfrm>
            <a:off x="2225957" y="682751"/>
            <a:ext cx="7740086" cy="6111449"/>
            <a:chOff x="4475982" y="1072746"/>
            <a:chExt cx="7221307" cy="570182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A7B2649-4A4A-B509-4D2C-689A5749A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982" y="1442078"/>
              <a:ext cx="7221307" cy="5332497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3F2A3C23-FEDB-8FCB-E798-EE0B54AA5AE1}"/>
                </a:ext>
              </a:extLst>
            </p:cNvPr>
            <p:cNvSpPr txBox="1"/>
            <p:nvPr/>
          </p:nvSpPr>
          <p:spPr>
            <a:xfrm>
              <a:off x="4475982" y="1072746"/>
              <a:ext cx="7221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 – Diagrama do fluxo de obtenção de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49D86A1-0F78-84E1-910C-2C4A25696311}"/>
              </a:ext>
            </a:extLst>
          </p:cNvPr>
          <p:cNvGrpSpPr/>
          <p:nvPr/>
        </p:nvGrpSpPr>
        <p:grpSpPr>
          <a:xfrm>
            <a:off x="4205979" y="825386"/>
            <a:ext cx="7914519" cy="5991298"/>
            <a:chOff x="2138739" y="866702"/>
            <a:chExt cx="7914519" cy="599129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D737AB40-E523-2376-4306-D48A7B27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43055" y="1236034"/>
              <a:ext cx="7905889" cy="5621966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BB06276-50AD-F68E-E56F-D13D816CA306}"/>
                </a:ext>
              </a:extLst>
            </p:cNvPr>
            <p:cNvSpPr txBox="1"/>
            <p:nvPr/>
          </p:nvSpPr>
          <p:spPr>
            <a:xfrm>
              <a:off x="2138739" y="866702"/>
              <a:ext cx="7914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 – Protótipo da página de turmas</a:t>
              </a:r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5.2 prototipagem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76E5A3-F25C-5EC2-C4F6-65F58C5AC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3870043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b="0" i="0" u="none" strike="noStrike" baseline="0" dirty="0"/>
              <a:t>O Design de Interação serviu para gerar uma interface focada no usuário</a:t>
            </a:r>
          </a:p>
          <a:p>
            <a:r>
              <a:rPr lang="pt-BR" sz="2400" dirty="0"/>
              <a:t>Apresentou uma visão prévia do sistema</a:t>
            </a:r>
          </a:p>
          <a:p>
            <a:r>
              <a:rPr lang="pt-BR" sz="2400" b="0" i="0" u="none" strike="noStrike" baseline="0" dirty="0"/>
              <a:t>Ilustrou suas páginas 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Desenvolvimento 5.3: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i="1" dirty="0"/>
              <a:t>Frontend</a:t>
            </a:r>
          </a:p>
          <a:p>
            <a:pPr lvl="1"/>
            <a:r>
              <a:rPr lang="pt-BR" sz="2000" dirty="0"/>
              <a:t>HTTP + JSON</a:t>
            </a:r>
          </a:p>
          <a:p>
            <a:r>
              <a:rPr lang="en-US" sz="2400" b="1" i="1" dirty="0"/>
              <a:t>Endpoints</a:t>
            </a:r>
          </a:p>
          <a:p>
            <a:pPr lvl="1"/>
            <a:r>
              <a:rPr lang="pt-BR" sz="2000" dirty="0"/>
              <a:t>Recebe requisições em rotas e as encaminha</a:t>
            </a:r>
          </a:p>
          <a:p>
            <a:r>
              <a:rPr lang="pt-BR" sz="2400" b="1" dirty="0"/>
              <a:t>Funções de execução</a:t>
            </a:r>
          </a:p>
          <a:p>
            <a:pPr lvl="1"/>
            <a:r>
              <a:rPr lang="pt-BR" sz="2000" dirty="0"/>
              <a:t>Interagem diretamente com o banco de dados e preparam os dados de retorno</a:t>
            </a:r>
          </a:p>
          <a:p>
            <a:r>
              <a:rPr lang="pt-BR" sz="2400" b="1" dirty="0"/>
              <a:t>Banco de dados</a:t>
            </a:r>
          </a:p>
          <a:p>
            <a:pPr lvl="1"/>
            <a:r>
              <a:rPr lang="pt-BR" sz="2000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86" y="1046851"/>
            <a:ext cx="2669627" cy="864156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545EB6-3769-7983-5EA3-FAE2A47304E4}"/>
              </a:ext>
            </a:extLst>
          </p:cNvPr>
          <p:cNvSpPr txBox="1"/>
          <p:nvPr/>
        </p:nvSpPr>
        <p:spPr>
          <a:xfrm>
            <a:off x="2700618" y="682751"/>
            <a:ext cx="679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5.3 – Recursos usados para o desenvolvimento do sistema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2BB4545-D4DD-87B2-B83E-0D72D85BB9B2}"/>
              </a:ext>
            </a:extLst>
          </p:cNvPr>
          <p:cNvGrpSpPr/>
          <p:nvPr/>
        </p:nvGrpSpPr>
        <p:grpSpPr>
          <a:xfrm>
            <a:off x="1639160" y="1906879"/>
            <a:ext cx="8913677" cy="4825205"/>
            <a:chOff x="3926134" y="2339661"/>
            <a:chExt cx="8265866" cy="447452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AAD4A27-16DC-1723-CE13-E67B5F989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26134" y="2708993"/>
              <a:ext cx="8257579" cy="410519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E5E77ED7-424B-885C-52B8-C7A678A2B754}"/>
                </a:ext>
              </a:extLst>
            </p:cNvPr>
            <p:cNvSpPr txBox="1"/>
            <p:nvPr/>
          </p:nvSpPr>
          <p:spPr>
            <a:xfrm>
              <a:off x="3934421" y="2339661"/>
              <a:ext cx="8257579" cy="3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5.4 – Diagrama da progressão funcionamento da permanência dos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522731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Banco de dados preliminar: JSON</a:t>
            </a:r>
          </a:p>
          <a:p>
            <a:r>
              <a:rPr lang="pt-BR" sz="2400" dirty="0"/>
              <a:t>Primeiras funcionalidades</a:t>
            </a:r>
          </a:p>
          <a:p>
            <a:pPr lvl="1"/>
            <a:r>
              <a:rPr lang="pt-BR" sz="2000" dirty="0"/>
              <a:t>CRUD</a:t>
            </a:r>
          </a:p>
          <a:p>
            <a:pPr lvl="1"/>
            <a:r>
              <a:rPr lang="pt-BR" sz="2000" dirty="0"/>
              <a:t>Primeiros conflitos</a:t>
            </a:r>
          </a:p>
          <a:p>
            <a:r>
              <a:rPr lang="pt-BR" sz="2400" dirty="0"/>
              <a:t>Outras funcionalidades</a:t>
            </a:r>
          </a:p>
          <a:p>
            <a:pPr lvl="1"/>
            <a:r>
              <a:rPr lang="pt-BR" sz="2000" dirty="0"/>
              <a:t>Preferência de professores</a:t>
            </a:r>
          </a:p>
          <a:p>
            <a:pPr lvl="1"/>
            <a:r>
              <a:rPr lang="pt-BR" sz="2000" dirty="0"/>
              <a:t>Progressão dos alunos</a:t>
            </a:r>
          </a:p>
          <a:p>
            <a:pPr lvl="1"/>
            <a:r>
              <a:rPr lang="pt-BR" sz="2000" dirty="0"/>
              <a:t>Recursos da sala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A55461B-CA3F-F5FE-3F80-793F81EE15AD}"/>
              </a:ext>
            </a:extLst>
          </p:cNvPr>
          <p:cNvGrpSpPr/>
          <p:nvPr/>
        </p:nvGrpSpPr>
        <p:grpSpPr>
          <a:xfrm>
            <a:off x="3395970" y="3964146"/>
            <a:ext cx="8687002" cy="2817480"/>
            <a:chOff x="5371105" y="2264654"/>
            <a:chExt cx="6811200" cy="2209096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8237388-9BDA-62E9-73F8-6C10FDEB98F6}"/>
                </a:ext>
              </a:extLst>
            </p:cNvPr>
            <p:cNvSpPr txBox="1"/>
            <p:nvPr/>
          </p:nvSpPr>
          <p:spPr>
            <a:xfrm>
              <a:off x="5371105" y="2264654"/>
              <a:ext cx="6811200" cy="272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5.5 – Diagrama do armazenamento preliminar dos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9C3433C-3E7E-2A7C-FEBE-41ABB2E74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105" y="2635425"/>
              <a:ext cx="6810375" cy="18383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GitHub Projects</a:t>
            </a:r>
          </a:p>
          <a:p>
            <a:r>
              <a:rPr lang="pt-BR" sz="2400" dirty="0"/>
              <a:t>Logomarca</a:t>
            </a:r>
          </a:p>
          <a:p>
            <a:r>
              <a:rPr lang="pt-BR" sz="2400" dirty="0"/>
              <a:t>Conflitos</a:t>
            </a:r>
          </a:p>
          <a:p>
            <a:pPr lvl="1"/>
            <a:r>
              <a:rPr lang="pt-BR" sz="2000" dirty="0"/>
              <a:t>Interseção de horários</a:t>
            </a:r>
          </a:p>
          <a:p>
            <a:pPr lvl="1"/>
            <a:r>
              <a:rPr lang="pt-BR" sz="2000" b="1" dirty="0"/>
              <a:t>Salas</a:t>
            </a:r>
            <a:r>
              <a:rPr lang="pt-BR" sz="2000" dirty="0"/>
              <a:t>: alocação simultânea e capacidade</a:t>
            </a:r>
          </a:p>
          <a:p>
            <a:pPr lvl="1"/>
            <a:r>
              <a:rPr lang="pt-BR" sz="2000" b="1" dirty="0"/>
              <a:t>Professores</a:t>
            </a:r>
            <a:r>
              <a:rPr lang="pt-BR" sz="2000" dirty="0"/>
              <a:t>: alocação simultânea</a:t>
            </a:r>
          </a:p>
          <a:p>
            <a:r>
              <a:rPr lang="pt-BR" sz="2400" dirty="0"/>
              <a:t>Filtragens</a:t>
            </a:r>
          </a:p>
          <a:p>
            <a:r>
              <a:rPr lang="pt-BR" sz="2400" dirty="0"/>
              <a:t>Disciplinas não oferecidas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7F1C2F5-1FFF-6257-2E6D-662EE14035FA}"/>
              </a:ext>
            </a:extLst>
          </p:cNvPr>
          <p:cNvGrpSpPr/>
          <p:nvPr/>
        </p:nvGrpSpPr>
        <p:grpSpPr>
          <a:xfrm>
            <a:off x="8166023" y="2438989"/>
            <a:ext cx="3905741" cy="4279573"/>
            <a:chOff x="9426036" y="3956622"/>
            <a:chExt cx="2405959" cy="2636241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B29984DB-F381-231D-8E2C-A97398D1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036" y="4186904"/>
              <a:ext cx="2405959" cy="2405959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D75E627-92B5-98B7-6333-7B1557D10908}"/>
                </a:ext>
              </a:extLst>
            </p:cNvPr>
            <p:cNvSpPr txBox="1"/>
            <p:nvPr/>
          </p:nvSpPr>
          <p:spPr>
            <a:xfrm>
              <a:off x="9426036" y="3956622"/>
              <a:ext cx="2405959" cy="22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5.6 – Logomarca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391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5"/>
            <a:ext cx="7036822" cy="207725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sz="2400" dirty="0"/>
              <a:t>Desenvolvimento da permanência de dados online com JSON</a:t>
            </a:r>
          </a:p>
          <a:p>
            <a:r>
              <a:rPr lang="pt-BR" sz="2400" dirty="0"/>
              <a:t>Migração dos dados em JSON para tabelas</a:t>
            </a:r>
          </a:p>
          <a:p>
            <a:r>
              <a:rPr lang="pt-BR" sz="2400" dirty="0"/>
              <a:t>Desenvolvimento da permanência de dados local relacional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D7CCE3E-8BCC-56B1-1263-1953B4C1D3FF}"/>
              </a:ext>
            </a:extLst>
          </p:cNvPr>
          <p:cNvGrpSpPr/>
          <p:nvPr/>
        </p:nvGrpSpPr>
        <p:grpSpPr>
          <a:xfrm>
            <a:off x="7536017" y="111290"/>
            <a:ext cx="4523788" cy="4616511"/>
            <a:chOff x="8103185" y="111290"/>
            <a:chExt cx="3956619" cy="403771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C886390-F461-10DD-3D4B-B38437E2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3185" y="757621"/>
              <a:ext cx="3956618" cy="339138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82A1205-1C9A-CB0C-10E5-1372CEB4095C}"/>
                </a:ext>
              </a:extLst>
            </p:cNvPr>
            <p:cNvSpPr txBox="1"/>
            <p:nvPr/>
          </p:nvSpPr>
          <p:spPr>
            <a:xfrm>
              <a:off x="8103186" y="111290"/>
              <a:ext cx="3956618" cy="565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5.8 – Diagrama inicial das tabelas de dados SQL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8C2EB26-5356-2C4D-66D5-63C0A9000BE2}"/>
              </a:ext>
            </a:extLst>
          </p:cNvPr>
          <p:cNvGrpSpPr/>
          <p:nvPr/>
        </p:nvGrpSpPr>
        <p:grpSpPr>
          <a:xfrm>
            <a:off x="95179" y="3386008"/>
            <a:ext cx="7277579" cy="3391386"/>
            <a:chOff x="3665972" y="3805710"/>
            <a:chExt cx="6570073" cy="3061685"/>
          </a:xfrm>
          <a:gradFill>
            <a:gsLst>
              <a:gs pos="60000">
                <a:srgbClr val="ACACAC"/>
              </a:gs>
              <a:gs pos="43000">
                <a:srgbClr val="ACACAC"/>
              </a:gs>
              <a:gs pos="34000">
                <a:srgbClr val="D9D9D9"/>
              </a:gs>
              <a:gs pos="70000">
                <a:schemeClr val="tx1">
                  <a:lumMod val="85000"/>
                </a:schemeClr>
              </a:gs>
              <a:gs pos="80000">
                <a:schemeClr val="bg1">
                  <a:lumMod val="50000"/>
                  <a:lumOff val="50000"/>
                </a:schemeClr>
              </a:gs>
              <a:gs pos="24000">
                <a:schemeClr val="tx2">
                  <a:lumMod val="50000"/>
                </a:schemeClr>
              </a:gs>
            </a:gsLst>
            <a:lin ang="5400000" scaled="1"/>
          </a:gradFill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469C3C1-9615-A899-6F57-183DE5586AAD}"/>
                </a:ext>
              </a:extLst>
            </p:cNvPr>
            <p:cNvSpPr txBox="1"/>
            <p:nvPr/>
          </p:nvSpPr>
          <p:spPr>
            <a:xfrm>
              <a:off x="3665972" y="3805710"/>
              <a:ext cx="6570073" cy="3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5.7 – Comparação entre bancos de dados da Versão 2.0</a:t>
              </a:r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0475D431-FEB3-C675-661B-CFFCE6699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4175043"/>
              <a:ext cx="6570073" cy="2692352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3780042" cy="31500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Melhorias no sistema</a:t>
            </a:r>
          </a:p>
          <a:p>
            <a:pPr lvl="1"/>
            <a:r>
              <a:rPr lang="pt-BR" sz="2000" dirty="0"/>
              <a:t>Filtros e ordenações</a:t>
            </a:r>
          </a:p>
          <a:p>
            <a:pPr lvl="1"/>
            <a:r>
              <a:rPr lang="pt-BR" sz="2000" dirty="0"/>
              <a:t>Descritor de turma</a:t>
            </a:r>
          </a:p>
          <a:p>
            <a:pPr lvl="1"/>
            <a:r>
              <a:rPr lang="pt-BR" sz="2000" dirty="0"/>
              <a:t>Identificador de conflitos</a:t>
            </a:r>
          </a:p>
          <a:p>
            <a:pPr lvl="1"/>
            <a:r>
              <a:rPr lang="pt-BR" sz="2000" dirty="0"/>
              <a:t>Heurística inicial</a:t>
            </a:r>
          </a:p>
          <a:p>
            <a:pPr lvl="1"/>
            <a:r>
              <a:rPr lang="pt-BR" sz="2000" dirty="0"/>
              <a:t>Tabela histórica</a:t>
            </a:r>
            <a:endParaRPr lang="pt-BR" sz="2400" i="1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 txBox="1">
            <a:spLocks/>
          </p:cNvSpPr>
          <p:nvPr/>
        </p:nvSpPr>
        <p:spPr>
          <a:xfrm>
            <a:off x="4115979" y="1268976"/>
            <a:ext cx="6351382" cy="31500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AWS (Figura 18)</a:t>
            </a:r>
          </a:p>
          <a:p>
            <a:pPr lvl="1"/>
            <a:r>
              <a:rPr lang="pt-BR" sz="2000" dirty="0"/>
              <a:t>Migração do BD local</a:t>
            </a:r>
          </a:p>
          <a:p>
            <a:pPr lvl="1"/>
            <a:r>
              <a:rPr lang="pt-BR" sz="2000" b="1" i="1" dirty="0"/>
              <a:t>Deploy: </a:t>
            </a:r>
            <a:r>
              <a:rPr lang="pt-BR" sz="2000" dirty="0"/>
              <a:t>manual, CLI, </a:t>
            </a:r>
            <a:r>
              <a:rPr lang="pt-BR" sz="2000" dirty="0" err="1"/>
              <a:t>CloudFormation</a:t>
            </a:r>
            <a:r>
              <a:rPr lang="pt-BR" sz="2000" dirty="0"/>
              <a:t>, SAM</a:t>
            </a:r>
          </a:p>
          <a:p>
            <a:pPr lvl="1"/>
            <a:r>
              <a:rPr lang="pt-BR" sz="2000" b="1" dirty="0"/>
              <a:t>Outros serviços: </a:t>
            </a:r>
            <a:r>
              <a:rPr lang="pt-BR" sz="2000" dirty="0" err="1"/>
              <a:t>CloudWatch</a:t>
            </a:r>
            <a:r>
              <a:rPr lang="pt-BR" sz="2000" dirty="0"/>
              <a:t>, </a:t>
            </a:r>
            <a:r>
              <a:rPr lang="pt-BR" sz="2000" dirty="0" err="1"/>
              <a:t>CloudTrail</a:t>
            </a:r>
            <a:r>
              <a:rPr lang="pt-BR" sz="2000" dirty="0"/>
              <a:t>, IAM, VPC, Cost Explorer e S3</a:t>
            </a:r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630692A-C706-340F-2732-2474E7A5BA51}"/>
              </a:ext>
            </a:extLst>
          </p:cNvPr>
          <p:cNvGrpSpPr/>
          <p:nvPr/>
        </p:nvGrpSpPr>
        <p:grpSpPr>
          <a:xfrm>
            <a:off x="1018161" y="3778255"/>
            <a:ext cx="10155677" cy="2968618"/>
            <a:chOff x="1341509" y="3460657"/>
            <a:chExt cx="6810376" cy="199074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8B7DDA2-EDC4-DFE8-E012-B1E8DA0E50D3}"/>
                </a:ext>
              </a:extLst>
            </p:cNvPr>
            <p:cNvSpPr txBox="1"/>
            <p:nvPr/>
          </p:nvSpPr>
          <p:spPr>
            <a:xfrm>
              <a:off x="1341509" y="3460657"/>
              <a:ext cx="6810376" cy="247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5.9 – Diagrama da permanência dos dados na versão 3.0</a:t>
              </a:r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7DCF2149-7047-F864-701A-DE911061D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510" y="3708331"/>
              <a:ext cx="6810375" cy="174307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7"/>
            <a:ext cx="9795488" cy="5040056"/>
          </a:xfrm>
        </p:spPr>
        <p:txBody>
          <a:bodyPr anchor="t">
            <a:normAutofit/>
          </a:bodyPr>
          <a:lstStyle/>
          <a:p>
            <a:r>
              <a:rPr lang="pt-BR" sz="2400" dirty="0"/>
              <a:t>Multidimensionalidade (THOMAS; KHADER; BELATON, 2009)</a:t>
            </a:r>
          </a:p>
          <a:p>
            <a:r>
              <a:rPr lang="pt-BR" sz="2400" dirty="0"/>
              <a:t>(MIRANDA; REY; ROBLES, 2012)</a:t>
            </a:r>
          </a:p>
          <a:p>
            <a:pPr lvl="1"/>
            <a:r>
              <a:rPr lang="pt-BR" sz="2000" dirty="0"/>
              <a:t>Poucos sistemas de suporte à decisão</a:t>
            </a:r>
          </a:p>
          <a:p>
            <a:pPr lvl="1"/>
            <a:r>
              <a:rPr lang="pt-BR" sz="2000" dirty="0"/>
              <a:t>Resistência organizacional</a:t>
            </a:r>
          </a:p>
          <a:p>
            <a:pPr lvl="1"/>
            <a:r>
              <a:rPr lang="pt-BR" sz="2000" dirty="0"/>
              <a:t>Dificuldade de obter a otimalidade</a:t>
            </a:r>
          </a:p>
          <a:p>
            <a:pPr lvl="1"/>
            <a:r>
              <a:rPr lang="pt-BR" sz="2000" dirty="0"/>
              <a:t>Tempo limitado</a:t>
            </a:r>
          </a:p>
          <a:p>
            <a:r>
              <a:rPr lang="pt-BR" sz="2400" dirty="0"/>
              <a:t>UENF</a:t>
            </a:r>
          </a:p>
          <a:p>
            <a:pPr lvl="1"/>
            <a:r>
              <a:rPr lang="pt-BR" sz="2000" dirty="0"/>
              <a:t>Estimativa de demanda</a:t>
            </a:r>
          </a:p>
          <a:p>
            <a:pPr lvl="1"/>
            <a:r>
              <a:rPr lang="pt-BR" sz="2000" dirty="0"/>
              <a:t>Elaboração de grades com informações faltantes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O problema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ECB5D0B-6E7C-2E2D-F6D6-2E70F3D797EC}"/>
              </a:ext>
            </a:extLst>
          </p:cNvPr>
          <p:cNvGrpSpPr/>
          <p:nvPr/>
        </p:nvGrpSpPr>
        <p:grpSpPr>
          <a:xfrm>
            <a:off x="525587" y="908972"/>
            <a:ext cx="11140825" cy="5862941"/>
            <a:chOff x="4562475" y="2991599"/>
            <a:chExt cx="7638333" cy="387300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19ED902-6C61-9FFC-C301-E64526CB7F17}"/>
                </a:ext>
              </a:extLst>
            </p:cNvPr>
            <p:cNvSpPr txBox="1"/>
            <p:nvPr/>
          </p:nvSpPr>
          <p:spPr>
            <a:xfrm>
              <a:off x="4571283" y="2991599"/>
              <a:ext cx="7629525" cy="24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</a:t>
              </a:r>
              <a:r>
                <a:rPr lang="en-US" dirty="0"/>
                <a:t> 5.10 – API REST no AWS</a:t>
              </a:r>
              <a:endParaRPr lang="pt-BR" dirty="0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1CBD836-50D9-FA7A-A84A-532A6D1D3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2475" y="3235576"/>
              <a:ext cx="7629525" cy="36290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473716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51" y="1358977"/>
            <a:ext cx="432004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A heurística de solução inicial consiste em alocar disciplinas às suas propriedades historicamente mais frequentes</a:t>
            </a:r>
          </a:p>
          <a:p>
            <a:r>
              <a:rPr lang="pt-BR" sz="2400" dirty="0"/>
              <a:t>Pontos positivos</a:t>
            </a:r>
          </a:p>
          <a:p>
            <a:pPr lvl="1"/>
            <a:r>
              <a:rPr lang="pt-BR" sz="2000" dirty="0"/>
              <a:t>Recorrência</a:t>
            </a:r>
          </a:p>
          <a:p>
            <a:pPr lvl="1"/>
            <a:r>
              <a:rPr lang="pt-BR" sz="2000" dirty="0"/>
              <a:t>Grade inicial completa</a:t>
            </a:r>
          </a:p>
          <a:p>
            <a:r>
              <a:rPr lang="pt-BR" sz="2400" dirty="0"/>
              <a:t>Limitações</a:t>
            </a:r>
          </a:p>
          <a:p>
            <a:pPr lvl="1"/>
            <a:r>
              <a:rPr lang="pt-BR" sz="2000" dirty="0"/>
              <a:t>Conflitos</a:t>
            </a:r>
          </a:p>
          <a:p>
            <a:pPr lvl="1"/>
            <a:r>
              <a:rPr lang="pt-BR" sz="2000" dirty="0"/>
              <a:t>Bolsistas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1AD3035-03F9-1AC8-ECFD-40450ACCF08F}"/>
              </a:ext>
            </a:extLst>
          </p:cNvPr>
          <p:cNvGrpSpPr/>
          <p:nvPr/>
        </p:nvGrpSpPr>
        <p:grpSpPr>
          <a:xfrm>
            <a:off x="4615998" y="1358977"/>
            <a:ext cx="7487551" cy="5386714"/>
            <a:chOff x="4434446" y="1267952"/>
            <a:chExt cx="7757554" cy="558096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C04BC2B8-30B1-D871-8B5E-5C381916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446" y="1649405"/>
              <a:ext cx="7757554" cy="5199507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4B90504-9F59-83E7-70C2-D4AAC9BA8700}"/>
                </a:ext>
              </a:extLst>
            </p:cNvPr>
            <p:cNvSpPr txBox="1"/>
            <p:nvPr/>
          </p:nvSpPr>
          <p:spPr>
            <a:xfrm>
              <a:off x="4434446" y="1267952"/>
              <a:ext cx="775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5.11 – Heurística de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alerta dos conflitos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74DD948-5CCC-7EC4-E8B5-2C91351EE265}"/>
              </a:ext>
            </a:extLst>
          </p:cNvPr>
          <p:cNvGrpSpPr/>
          <p:nvPr/>
        </p:nvGrpSpPr>
        <p:grpSpPr>
          <a:xfrm>
            <a:off x="4205979" y="2978995"/>
            <a:ext cx="7896020" cy="3807772"/>
            <a:chOff x="4295980" y="2888994"/>
            <a:chExt cx="7896020" cy="380777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E90B217-752B-9B43-530A-09F8A750B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5980" y="3276728"/>
              <a:ext cx="7817230" cy="3420038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0CE0671A-D5E4-BDA5-0B2A-90B19D6F04D1}"/>
                </a:ext>
              </a:extLst>
            </p:cNvPr>
            <p:cNvSpPr txBox="1"/>
            <p:nvPr/>
          </p:nvSpPr>
          <p:spPr>
            <a:xfrm>
              <a:off x="4295980" y="2888994"/>
              <a:ext cx="7896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5.12 – Paleta de cores do sistema</a:t>
              </a:r>
            </a:p>
          </p:txBody>
        </p:sp>
      </p:grp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789EE4A-D700-81E7-255F-9B966682EE98}"/>
              </a:ext>
            </a:extLst>
          </p:cNvPr>
          <p:cNvSpPr txBox="1">
            <a:spLocks/>
          </p:cNvSpPr>
          <p:nvPr/>
        </p:nvSpPr>
        <p:spPr>
          <a:xfrm>
            <a:off x="295951" y="1358977"/>
            <a:ext cx="4320047" cy="504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Alertar e não bloquear</a:t>
            </a:r>
          </a:p>
          <a:p>
            <a:r>
              <a:rPr lang="pt-BR" sz="2400" dirty="0"/>
              <a:t>Importância do não-bloqueio</a:t>
            </a:r>
          </a:p>
          <a:p>
            <a:r>
              <a:rPr lang="pt-BR" sz="2400" dirty="0"/>
              <a:t>Restrição baseada no usuário</a:t>
            </a:r>
          </a:p>
          <a:p>
            <a:r>
              <a:rPr lang="pt-BR" sz="2400" dirty="0"/>
              <a:t>Conflitos tratados pelo sistema</a:t>
            </a:r>
          </a:p>
          <a:p>
            <a:r>
              <a:rPr lang="pt-BR" sz="2400" dirty="0"/>
              <a:t>Ilustração dos conflitos</a:t>
            </a:r>
          </a:p>
          <a:p>
            <a:pPr lvl="1"/>
            <a:r>
              <a:rPr lang="pt-BR" sz="2000" dirty="0"/>
              <a:t>Cores de fundo</a:t>
            </a:r>
          </a:p>
          <a:p>
            <a:pPr lvl="1"/>
            <a:r>
              <a:rPr lang="pt-BR" sz="2000" dirty="0"/>
              <a:t>Borda inferior</a:t>
            </a:r>
          </a:p>
          <a:p>
            <a:pPr lvl="1"/>
            <a:r>
              <a:rPr lang="pt-BR" sz="2000" dirty="0"/>
              <a:t>Janela flutuante</a:t>
            </a:r>
          </a:p>
        </p:txBody>
      </p:sp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alerta dos conflitos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4D5B528-AA64-A6DA-8607-B18336CA8AB3}"/>
              </a:ext>
            </a:extLst>
          </p:cNvPr>
          <p:cNvGrpSpPr/>
          <p:nvPr/>
        </p:nvGrpSpPr>
        <p:grpSpPr>
          <a:xfrm>
            <a:off x="56242" y="682751"/>
            <a:ext cx="12079515" cy="4867953"/>
            <a:chOff x="62535" y="1223022"/>
            <a:chExt cx="12079515" cy="4867953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81916" y="1223022"/>
              <a:ext cx="1206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5.13 – Avisos flutuantes dos conflitos de disciplinas - Disciplinas obrigatórias</a:t>
              </a:r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A87C8B1-7864-30D0-AC83-00F1E4A4E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35" y="1592354"/>
              <a:ext cx="12060134" cy="4498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3432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alerta dos conflitos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DF0DF42A-8F0E-B8CE-B2FE-1F0CD96FAD65}"/>
              </a:ext>
            </a:extLst>
          </p:cNvPr>
          <p:cNvGrpSpPr/>
          <p:nvPr/>
        </p:nvGrpSpPr>
        <p:grpSpPr>
          <a:xfrm>
            <a:off x="65932" y="682751"/>
            <a:ext cx="12060135" cy="4696251"/>
            <a:chOff x="65932" y="1223022"/>
            <a:chExt cx="12060135" cy="4696251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65932" y="1223022"/>
              <a:ext cx="12060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5.14 – Avisos flutuantes dos conflitos de disciplinas - Disciplinas não obrigatórias</a:t>
              </a:r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60159EDD-3FCB-D3FF-4A67-A32B46B68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33" y="1592355"/>
              <a:ext cx="12060134" cy="4326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9338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Detecção dos conflitos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3B66F2-3E78-2193-5F93-C6D0E710D817}"/>
              </a:ext>
            </a:extLst>
          </p:cNvPr>
          <p:cNvGrpSpPr/>
          <p:nvPr/>
        </p:nvGrpSpPr>
        <p:grpSpPr>
          <a:xfrm>
            <a:off x="73745" y="682751"/>
            <a:ext cx="12044509" cy="2104373"/>
            <a:chOff x="65933" y="2429660"/>
            <a:chExt cx="12044509" cy="2104373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63EFD44-F626-C863-1E59-5D1F80732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3" y="2798992"/>
              <a:ext cx="12044509" cy="173504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3F307D6-2F0E-5595-9D73-B095034D0A35}"/>
                </a:ext>
              </a:extLst>
            </p:cNvPr>
            <p:cNvSpPr txBox="1"/>
            <p:nvPr/>
          </p:nvSpPr>
          <p:spPr>
            <a:xfrm>
              <a:off x="81558" y="2429660"/>
              <a:ext cx="12028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5.15 – Exemplo de conflito nulo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508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Detecção dos conflitos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5F0FFF5-B26E-1E9A-AB62-9772EA065338}"/>
              </a:ext>
            </a:extLst>
          </p:cNvPr>
          <p:cNvGrpSpPr/>
          <p:nvPr/>
        </p:nvGrpSpPr>
        <p:grpSpPr>
          <a:xfrm>
            <a:off x="96128" y="682751"/>
            <a:ext cx="11999743" cy="4720849"/>
            <a:chOff x="155934" y="1247794"/>
            <a:chExt cx="11999743" cy="472084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AF4F499-B5E6-CBA1-CABD-DC61A888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934" y="1647064"/>
              <a:ext cx="11999743" cy="43215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1150038-BFC1-4767-B4F2-FE23B7C7071B}"/>
                </a:ext>
              </a:extLst>
            </p:cNvPr>
            <p:cNvSpPr txBox="1"/>
            <p:nvPr/>
          </p:nvSpPr>
          <p:spPr>
            <a:xfrm>
              <a:off x="155934" y="1247794"/>
              <a:ext cx="11999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5.16 – Exemplo de conflito de alocação de professor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674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Detecção dos conflitos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05F4BCB-891A-DBF1-5112-DA70A5F55072}"/>
              </a:ext>
            </a:extLst>
          </p:cNvPr>
          <p:cNvGrpSpPr/>
          <p:nvPr/>
        </p:nvGrpSpPr>
        <p:grpSpPr>
          <a:xfrm>
            <a:off x="2208006" y="682751"/>
            <a:ext cx="7775988" cy="6070036"/>
            <a:chOff x="2855964" y="1223022"/>
            <a:chExt cx="7091882" cy="5536014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8A071BBC-F7A0-EBA1-B133-A677819B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964" y="1592353"/>
              <a:ext cx="7091882" cy="5166683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DCFF808-6D9C-1C6E-2B66-428DFA800CA6}"/>
                </a:ext>
              </a:extLst>
            </p:cNvPr>
            <p:cNvSpPr txBox="1"/>
            <p:nvPr/>
          </p:nvSpPr>
          <p:spPr>
            <a:xfrm>
              <a:off x="2855964" y="1223022"/>
              <a:ext cx="7076581" cy="336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5.17 – Exemplo de conflito de alocação de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18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Detecção dos conflitos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4386285-DAEC-6DAE-4EA6-EABB54DD6C4B}"/>
              </a:ext>
            </a:extLst>
          </p:cNvPr>
          <p:cNvGrpSpPr/>
          <p:nvPr/>
        </p:nvGrpSpPr>
        <p:grpSpPr>
          <a:xfrm>
            <a:off x="109804" y="682751"/>
            <a:ext cx="11972391" cy="4754695"/>
            <a:chOff x="109804" y="1526013"/>
            <a:chExt cx="11972391" cy="47546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A33269F7-9B90-2D0A-7B1D-54FE84AC1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04" y="1921006"/>
              <a:ext cx="11972391" cy="435970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0E94F48-A234-9D98-A09B-75D031431AC6}"/>
                </a:ext>
              </a:extLst>
            </p:cNvPr>
            <p:cNvSpPr txBox="1"/>
            <p:nvPr/>
          </p:nvSpPr>
          <p:spPr>
            <a:xfrm>
              <a:off x="109804" y="1526013"/>
              <a:ext cx="1197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5.18 – Exemplo de conflito de capacidade na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352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5.8 Resolução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Resolução manual</a:t>
            </a:r>
          </a:p>
          <a:p>
            <a:r>
              <a:rPr lang="pt-BR" sz="2400" dirty="0"/>
              <a:t>Análise dos alertas flutuantes e cores</a:t>
            </a:r>
          </a:p>
          <a:p>
            <a:r>
              <a:rPr lang="pt-BR" sz="2400" dirty="0"/>
              <a:t>Sequência para resolução iterativa</a:t>
            </a:r>
          </a:p>
          <a:p>
            <a:pPr lvl="1"/>
            <a:r>
              <a:rPr lang="pt-BR" sz="2000" dirty="0"/>
              <a:t>Preencher informações faltantes</a:t>
            </a:r>
          </a:p>
          <a:p>
            <a:pPr lvl="1"/>
            <a:r>
              <a:rPr lang="pt-BR" sz="2000" dirty="0"/>
              <a:t>Escolher o conflito mais relevante a ser resolvido</a:t>
            </a:r>
          </a:p>
          <a:p>
            <a:pPr lvl="1"/>
            <a:r>
              <a:rPr lang="pt-BR" sz="2000" dirty="0"/>
              <a:t>Realocar horários da grade para resolver o conflito selecionado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1623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9533546" cy="2340411"/>
          </a:xfrm>
        </p:spPr>
        <p:txBody>
          <a:bodyPr anchor="t">
            <a:normAutofit/>
          </a:bodyPr>
          <a:lstStyle/>
          <a:p>
            <a:r>
              <a:rPr lang="pt-BR" sz="2400" dirty="0"/>
              <a:t>Softwares atualmente existentes para solução de grade horária não apresentam completas capacidades de se moldar à instituições específicas</a:t>
            </a:r>
          </a:p>
          <a:p>
            <a:r>
              <a:rPr lang="pt-BR" sz="2400" dirty="0"/>
              <a:t>O software a ser desenvolvido trará uma solução plausível às exigências da instituição</a:t>
            </a:r>
          </a:p>
          <a:p>
            <a:pPr marL="342900" indent="-342900">
              <a:buFont typeface="+mj-lt"/>
              <a:buAutoNum type="arabicPeriod"/>
            </a:pPr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0BE5DC-EF01-D6C7-39CB-DA48DD3D54A6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1.2: Hipótese</a:t>
            </a:r>
          </a:p>
        </p:txBody>
      </p:sp>
    </p:spTree>
    <p:extLst>
      <p:ext uri="{BB962C8B-B14F-4D97-AF65-F5344CB8AC3E}">
        <p14:creationId xmlns:p14="http://schemas.microsoft.com/office/powerpoint/2010/main" val="4035885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27F771F-C7F3-0CE5-2C7E-70844D5C78CA}"/>
              </a:ext>
            </a:extLst>
          </p:cNvPr>
          <p:cNvGrpSpPr/>
          <p:nvPr/>
        </p:nvGrpSpPr>
        <p:grpSpPr>
          <a:xfrm>
            <a:off x="2147990" y="682751"/>
            <a:ext cx="7896019" cy="6114311"/>
            <a:chOff x="2147990" y="743688"/>
            <a:chExt cx="7896019" cy="6114311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6B6A15A-27F3-EEBF-33F3-12A1FF08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7990" y="1113020"/>
              <a:ext cx="7896019" cy="57449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6F2ABFC-6A71-B636-E330-365AEE6E5998}"/>
                </a:ext>
              </a:extLst>
            </p:cNvPr>
            <p:cNvSpPr txBox="1"/>
            <p:nvPr/>
          </p:nvSpPr>
          <p:spPr>
            <a:xfrm>
              <a:off x="3980976" y="743688"/>
              <a:ext cx="4230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 – Página inicial do sistema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013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653873C-179B-CD95-A5CB-AB5CA71AE011}"/>
              </a:ext>
            </a:extLst>
          </p:cNvPr>
          <p:cNvGrpSpPr/>
          <p:nvPr/>
        </p:nvGrpSpPr>
        <p:grpSpPr>
          <a:xfrm>
            <a:off x="222805" y="682751"/>
            <a:ext cx="11746390" cy="2116242"/>
            <a:chOff x="321528" y="4589685"/>
            <a:chExt cx="11550759" cy="2080997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7069"/>
            <a:stretch/>
          </p:blipFill>
          <p:spPr>
            <a:xfrm>
              <a:off x="321528" y="4959017"/>
              <a:ext cx="11550759" cy="1711665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335937" y="4589685"/>
              <a:ext cx="11520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6.2 – Seção da página de MultiTurmas - Filtros e criações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066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9BCD5B9-A415-BA77-552C-5754B0BB765C}"/>
              </a:ext>
            </a:extLst>
          </p:cNvPr>
          <p:cNvGrpSpPr/>
          <p:nvPr/>
        </p:nvGrpSpPr>
        <p:grpSpPr>
          <a:xfrm>
            <a:off x="1998436" y="682751"/>
            <a:ext cx="8195128" cy="6076286"/>
            <a:chOff x="4281428" y="1169647"/>
            <a:chExt cx="8195128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31" b="26301"/>
            <a:stretch/>
          </p:blipFill>
          <p:spPr>
            <a:xfrm>
              <a:off x="4281428" y="1538979"/>
              <a:ext cx="8195128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4655984" y="1169647"/>
              <a:ext cx="7446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6.3 – Seção da página de MultiTurmas - Conflitos e alterações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552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F64F61F-6B47-993F-C96D-DD507D030978}"/>
              </a:ext>
            </a:extLst>
          </p:cNvPr>
          <p:cNvGrpSpPr/>
          <p:nvPr/>
        </p:nvGrpSpPr>
        <p:grpSpPr>
          <a:xfrm>
            <a:off x="1256646" y="682751"/>
            <a:ext cx="9678705" cy="6076286"/>
            <a:chOff x="1256645" y="1529651"/>
            <a:chExt cx="9678705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699" r="48883"/>
            <a:stretch/>
          </p:blipFill>
          <p:spPr>
            <a:xfrm>
              <a:off x="1256645" y="1898983"/>
              <a:ext cx="9678705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1967197" y="1529651"/>
              <a:ext cx="8257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6.4 – Seção da página de MultiTurmas - Disciplinas pendentes 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863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A332198-2472-4E7D-3EFF-E4D2365EA9F9}"/>
              </a:ext>
            </a:extLst>
          </p:cNvPr>
          <p:cNvGrpSpPr/>
          <p:nvPr/>
        </p:nvGrpSpPr>
        <p:grpSpPr>
          <a:xfrm>
            <a:off x="1511965" y="682751"/>
            <a:ext cx="9168068" cy="6130623"/>
            <a:chOff x="3076606" y="818971"/>
            <a:chExt cx="9168068" cy="613062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97A335A-29B5-686B-B0F2-C5872966C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6606" y="1188303"/>
              <a:ext cx="9168068" cy="576129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E3AEEBE-1047-BF71-8021-B0A45F8CB054}"/>
                </a:ext>
              </a:extLst>
            </p:cNvPr>
            <p:cNvSpPr txBox="1"/>
            <p:nvPr/>
          </p:nvSpPr>
          <p:spPr>
            <a:xfrm>
              <a:off x="3172625" y="818971"/>
              <a:ext cx="8976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6.5 – Página de grade de horários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519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924E686-C326-7311-35EA-B854A5ACD894}"/>
              </a:ext>
            </a:extLst>
          </p:cNvPr>
          <p:cNvGrpSpPr/>
          <p:nvPr/>
        </p:nvGrpSpPr>
        <p:grpSpPr>
          <a:xfrm>
            <a:off x="2705259" y="682751"/>
            <a:ext cx="6781481" cy="6237189"/>
            <a:chOff x="5410519" y="620811"/>
            <a:chExt cx="6781481" cy="623718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DA903A6-3AEA-41AA-E68A-2D72364E0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0519" y="990143"/>
              <a:ext cx="6781481" cy="586785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A28BB7A-B794-9772-24AF-DA3F0633AEA5}"/>
                </a:ext>
              </a:extLst>
            </p:cNvPr>
            <p:cNvSpPr txBox="1"/>
            <p:nvPr/>
          </p:nvSpPr>
          <p:spPr>
            <a:xfrm>
              <a:off x="5410519" y="620811"/>
              <a:ext cx="678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6.6 – Página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933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31AF8C8-97D2-16A7-389C-1BC38AF9A174}"/>
              </a:ext>
            </a:extLst>
          </p:cNvPr>
          <p:cNvGrpSpPr/>
          <p:nvPr/>
        </p:nvGrpSpPr>
        <p:grpSpPr>
          <a:xfrm>
            <a:off x="2641338" y="682751"/>
            <a:ext cx="6909323" cy="6130107"/>
            <a:chOff x="5285990" y="625066"/>
            <a:chExt cx="6909323" cy="6130107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DC7CD41-172E-580F-F4C3-54F093499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5990" y="1004230"/>
              <a:ext cx="6784699" cy="5750943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06D3344-9C3A-907E-2596-D7032A57CD1C}"/>
                </a:ext>
              </a:extLst>
            </p:cNvPr>
            <p:cNvSpPr txBox="1"/>
            <p:nvPr/>
          </p:nvSpPr>
          <p:spPr>
            <a:xfrm>
              <a:off x="5289303" y="625066"/>
              <a:ext cx="6906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6.7 – Página de professores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4090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67E727C-E25E-D5FB-6B5E-ECF0C43A62F7}"/>
              </a:ext>
            </a:extLst>
          </p:cNvPr>
          <p:cNvGrpSpPr/>
          <p:nvPr/>
        </p:nvGrpSpPr>
        <p:grpSpPr>
          <a:xfrm>
            <a:off x="1758408" y="682751"/>
            <a:ext cx="8675183" cy="6145358"/>
            <a:chOff x="3589274" y="830713"/>
            <a:chExt cx="8675183" cy="614535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0EFAABF-EC08-2652-9FBD-650AD2FA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9274" y="1245364"/>
              <a:ext cx="8675183" cy="573070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381D66B4-234C-F95A-4182-394211386D81}"/>
                </a:ext>
              </a:extLst>
            </p:cNvPr>
            <p:cNvSpPr txBox="1"/>
            <p:nvPr/>
          </p:nvSpPr>
          <p:spPr>
            <a:xfrm>
              <a:off x="3661732" y="830713"/>
              <a:ext cx="8530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6.8 – Página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374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A08ACD5-29E7-C15C-A65E-14F5CB45DDFB}"/>
              </a:ext>
            </a:extLst>
          </p:cNvPr>
          <p:cNvGrpSpPr/>
          <p:nvPr/>
        </p:nvGrpSpPr>
        <p:grpSpPr>
          <a:xfrm>
            <a:off x="2957999" y="682751"/>
            <a:ext cx="6276002" cy="6133013"/>
            <a:chOff x="2957999" y="539640"/>
            <a:chExt cx="6276002" cy="61330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4EDBBCD7-96D1-AE0E-6CB5-4099224E5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7999" y="908972"/>
              <a:ext cx="6108034" cy="576368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8A39015-9AD5-F08F-7036-23583535C15F}"/>
                </a:ext>
              </a:extLst>
            </p:cNvPr>
            <p:cNvSpPr txBox="1"/>
            <p:nvPr/>
          </p:nvSpPr>
          <p:spPr>
            <a:xfrm>
              <a:off x="2957999" y="539640"/>
              <a:ext cx="6276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6.9 – Página de salas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4931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D54BFCE-10B2-5D36-4C6E-D9F5BDC15BE6}"/>
              </a:ext>
            </a:extLst>
          </p:cNvPr>
          <p:cNvGrpSpPr/>
          <p:nvPr/>
        </p:nvGrpSpPr>
        <p:grpSpPr>
          <a:xfrm>
            <a:off x="3309991" y="682751"/>
            <a:ext cx="5572017" cy="6090324"/>
            <a:chOff x="6636006" y="694880"/>
            <a:chExt cx="5572017" cy="6090324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9A80BDF-E44D-13B4-F26E-3B3DD650F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6006" y="1076342"/>
              <a:ext cx="5486039" cy="570886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99D561D-F396-A959-9880-EF4A7F4E3940}"/>
                </a:ext>
              </a:extLst>
            </p:cNvPr>
            <p:cNvSpPr txBox="1"/>
            <p:nvPr/>
          </p:nvSpPr>
          <p:spPr>
            <a:xfrm>
              <a:off x="6652029" y="694880"/>
              <a:ext cx="555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6.10 – Página de alunos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5455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11507007" cy="5009416"/>
          </a:xfrm>
        </p:spPr>
        <p:txBody>
          <a:bodyPr anchor="t">
            <a:normAutofit/>
          </a:bodyPr>
          <a:lstStyle/>
          <a:p>
            <a:r>
              <a:rPr lang="pt-BR" sz="2400" dirty="0"/>
              <a:t>Gerais</a:t>
            </a:r>
          </a:p>
          <a:p>
            <a:pPr lvl="1"/>
            <a:r>
              <a:rPr lang="pt-BR" sz="2000" dirty="0"/>
              <a:t>Melhorar o processo de construção das grades horárias</a:t>
            </a:r>
          </a:p>
          <a:p>
            <a:pPr lvl="1"/>
            <a:r>
              <a:rPr lang="pt-BR" sz="2000" dirty="0"/>
              <a:t>Reduzir conflito entre turmas</a:t>
            </a:r>
          </a:p>
          <a:p>
            <a:pPr lvl="1"/>
            <a:r>
              <a:rPr lang="pt-BR" sz="2000" dirty="0"/>
              <a:t>Trazer benefícios aos alunos e criadores de grade</a:t>
            </a:r>
          </a:p>
          <a:p>
            <a:r>
              <a:rPr lang="pt-BR" sz="2400" dirty="0"/>
              <a:t>Específicos</a:t>
            </a:r>
          </a:p>
          <a:p>
            <a:pPr lvl="1"/>
            <a:r>
              <a:rPr lang="pt-BR" sz="2000" dirty="0"/>
              <a:t>Entender a estrutura organizacional do </a:t>
            </a:r>
            <a:r>
              <a:rPr lang="pt-BR" sz="2000" i="1" dirty="0"/>
              <a:t>timetabling</a:t>
            </a:r>
            <a:r>
              <a:rPr lang="pt-BR" sz="2000" dirty="0"/>
              <a:t> na UENF</a:t>
            </a:r>
          </a:p>
          <a:p>
            <a:pPr lvl="1"/>
            <a:r>
              <a:rPr lang="pt-BR" sz="2000" dirty="0"/>
              <a:t>Atender às necessidades dos responsáveis pela criação de grades horárias</a:t>
            </a:r>
          </a:p>
          <a:p>
            <a:pPr lvl="1"/>
            <a:r>
              <a:rPr lang="pt-BR" sz="2000" dirty="0"/>
              <a:t>Modelar o sistema de acordo com as suas funções</a:t>
            </a:r>
          </a:p>
          <a:p>
            <a:pPr lvl="1"/>
            <a:r>
              <a:rPr lang="pt-BR" sz="2000" dirty="0"/>
              <a:t>Incentivar o uso de uma ferramenta centralizada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7DD4F2-503C-64E8-B6A0-108F9F3750B2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1.3: Objetivos</a:t>
            </a:r>
          </a:p>
        </p:txBody>
      </p:sp>
    </p:spTree>
    <p:extLst>
      <p:ext uri="{BB962C8B-B14F-4D97-AF65-F5344CB8AC3E}">
        <p14:creationId xmlns:p14="http://schemas.microsoft.com/office/powerpoint/2010/main" val="2597553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Ferramentas disponíveis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EED8E0D-75A6-D876-4BBA-955F0BDF06E6}"/>
              </a:ext>
            </a:extLst>
          </p:cNvPr>
          <p:cNvGrpSpPr/>
          <p:nvPr/>
        </p:nvGrpSpPr>
        <p:grpSpPr>
          <a:xfrm>
            <a:off x="6096000" y="1319232"/>
            <a:ext cx="6006000" cy="5447042"/>
            <a:chOff x="6231000" y="1859305"/>
            <a:chExt cx="5465993" cy="495729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08C5EFE-AA9E-8D23-FF10-AE4D3221E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1000" y="2228637"/>
              <a:ext cx="5465993" cy="4587960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1DD766D6-C4A9-81A1-B3D0-EDEE0E6B912D}"/>
                </a:ext>
              </a:extLst>
            </p:cNvPr>
            <p:cNvSpPr txBox="1"/>
            <p:nvPr/>
          </p:nvSpPr>
          <p:spPr>
            <a:xfrm>
              <a:off x="6231000" y="1859305"/>
              <a:ext cx="5465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6.11 – Calendário Acadêmico de 2023 - Alterado</a:t>
              </a:r>
            </a:p>
          </p:txBody>
        </p:sp>
      </p:grp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8E0CD0F6-6DD9-8C60-93D6-3A2E4E359282}"/>
              </a:ext>
            </a:extLst>
          </p:cNvPr>
          <p:cNvSpPr txBox="1">
            <a:spLocks/>
          </p:cNvSpPr>
          <p:nvPr/>
        </p:nvSpPr>
        <p:spPr>
          <a:xfrm>
            <a:off x="335937" y="1268976"/>
            <a:ext cx="5760064" cy="504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Tempo de elaboração das grades</a:t>
            </a:r>
          </a:p>
          <a:p>
            <a:pPr lvl="1"/>
            <a:r>
              <a:rPr lang="pt-BR" sz="2000" dirty="0"/>
              <a:t>Alteração de calendários acadêmicos futuros: colegiado acadêmico e câmaras</a:t>
            </a:r>
          </a:p>
          <a:p>
            <a:r>
              <a:rPr lang="pt-BR" sz="2400" dirty="0"/>
              <a:t>Alteração de horários posterior à matrícula dos alunos</a:t>
            </a:r>
          </a:p>
          <a:p>
            <a:pPr lvl="1"/>
            <a:r>
              <a:rPr lang="pt-BR" sz="2000" dirty="0"/>
              <a:t>Anuência dos estudantes</a:t>
            </a:r>
          </a:p>
          <a:p>
            <a:pPr lvl="1"/>
            <a:r>
              <a:rPr lang="pt-BR" sz="2000" dirty="0"/>
              <a:t>Descarte de turma em horário antigo</a:t>
            </a:r>
          </a:p>
          <a:p>
            <a:pPr lvl="1"/>
            <a:r>
              <a:rPr lang="pt-BR" sz="2000" dirty="0"/>
              <a:t>Proposta de mudança na gestão de horários</a:t>
            </a:r>
          </a:p>
        </p:txBody>
      </p:sp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F2CE7-8DB7-183D-CD4E-5F7B9C98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Conclui-se que a área de pesquisa vasta, antiga e sem resolução definitiva</a:t>
            </a:r>
          </a:p>
          <a:p>
            <a:r>
              <a:rPr lang="pt-BR" sz="2400" dirty="0"/>
              <a:t>Foi realizado um estudo sobre a sequência da criação das grades horárias na UENF</a:t>
            </a:r>
          </a:p>
          <a:p>
            <a:pPr lvl="1"/>
            <a:r>
              <a:rPr lang="pt-BR" sz="2000" dirty="0"/>
              <a:t>Documentos e entrevistas: divergências teóricas e práticas</a:t>
            </a:r>
          </a:p>
          <a:p>
            <a:r>
              <a:rPr lang="pt-BR" sz="2400" dirty="0"/>
              <a:t>Criou-se o modelo do problema de </a:t>
            </a:r>
            <a:r>
              <a:rPr lang="pt-BR" sz="2400" i="1" dirty="0"/>
              <a:t>timetabling</a:t>
            </a:r>
            <a:r>
              <a:rPr lang="pt-BR" sz="2400" dirty="0"/>
              <a:t> na UENF</a:t>
            </a:r>
          </a:p>
          <a:p>
            <a:r>
              <a:rPr lang="pt-BR" sz="2400" dirty="0"/>
              <a:t>Foi desenvolvido um sistema de suporte à decisão</a:t>
            </a:r>
          </a:p>
          <a:p>
            <a:pPr lvl="1"/>
            <a:r>
              <a:rPr lang="pt-BR" sz="2000" dirty="0"/>
              <a:t>Unificar o processo de coleta de informações</a:t>
            </a:r>
          </a:p>
          <a:p>
            <a:pPr lvl="1"/>
            <a:r>
              <a:rPr lang="pt-BR" sz="2000" dirty="0"/>
              <a:t>Criar grades horárias iniciais do curso de Ciência da Computação</a:t>
            </a:r>
          </a:p>
          <a:p>
            <a:pPr lvl="1"/>
            <a:r>
              <a:rPr lang="pt-BR" sz="2000" dirty="0"/>
              <a:t>Analisar conflitos nas turmas cadastradas</a:t>
            </a:r>
          </a:p>
          <a:p>
            <a:pPr lvl="1"/>
            <a:r>
              <a:rPr lang="pt-BR" sz="2000" dirty="0"/>
              <a:t>Analisar historicamente os dados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1EA6E-365E-C921-8A30-6BB47FFC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Desenvolver as tarefas criadas no GitHub Projects</a:t>
            </a:r>
          </a:p>
          <a:p>
            <a:pPr lvl="1"/>
            <a:r>
              <a:rPr lang="pt-BR" sz="2000" dirty="0"/>
              <a:t>Heurísticas</a:t>
            </a:r>
          </a:p>
          <a:p>
            <a:pPr lvl="1"/>
            <a:r>
              <a:rPr lang="pt-BR" sz="2000" dirty="0"/>
              <a:t>Solução Inicial</a:t>
            </a:r>
          </a:p>
          <a:p>
            <a:pPr lvl="1"/>
            <a:r>
              <a:rPr lang="pt-BR" sz="2000" dirty="0"/>
              <a:t>Integração com o Sistema Acadêmico</a:t>
            </a:r>
          </a:p>
          <a:p>
            <a:pPr lvl="1"/>
            <a:r>
              <a:rPr lang="pt-BR" sz="2000" dirty="0"/>
              <a:t>Interface</a:t>
            </a:r>
          </a:p>
          <a:p>
            <a:r>
              <a:rPr lang="pt-BR" sz="2400" dirty="0"/>
              <a:t>Funcionalidades preparadas e descartadas</a:t>
            </a:r>
          </a:p>
          <a:p>
            <a:r>
              <a:rPr lang="pt-BR" sz="2400" dirty="0"/>
              <a:t>Aprimorar o modelo atual utilizado</a:t>
            </a:r>
          </a:p>
          <a:p>
            <a:r>
              <a:rPr lang="pt-BR" sz="2400" dirty="0"/>
              <a:t>Analisar melhorias gerais ao sistema atual</a:t>
            </a:r>
          </a:p>
          <a:p>
            <a:r>
              <a:rPr lang="pt-BR" sz="2400" dirty="0"/>
              <a:t>Esperança por aplicações futuras</a:t>
            </a:r>
          </a:p>
          <a:p>
            <a:r>
              <a:rPr lang="pt-BR" sz="2400" dirty="0"/>
              <a:t>Ajudar todos os envolvidos no processo decisório</a:t>
            </a:r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77500" lnSpcReduction="20000"/>
          </a:bodyPr>
          <a:lstStyle/>
          <a:p>
            <a:pPr algn="just"/>
            <a:r>
              <a:rPr lang="pt-BR" dirty="0"/>
              <a:t>ALENCAR, W. de S. et al.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for </a:t>
            </a:r>
            <a:r>
              <a:rPr lang="pt-BR" dirty="0" err="1"/>
              <a:t>highlighting</a:t>
            </a:r>
            <a:r>
              <a:rPr lang="pt-BR" dirty="0"/>
              <a:t> </a:t>
            </a:r>
            <a:r>
              <a:rPr lang="pt-BR" dirty="0" err="1"/>
              <a:t>conflicts</a:t>
            </a:r>
            <a:r>
              <a:rPr lang="pt-BR" dirty="0"/>
              <a:t> in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. In: BEBIS, G. et al. (Ed.). </a:t>
            </a:r>
            <a:r>
              <a:rPr lang="pt-BR" dirty="0" err="1"/>
              <a:t>Advances</a:t>
            </a:r>
            <a:r>
              <a:rPr lang="pt-BR" dirty="0"/>
              <a:t> in Visual </a:t>
            </a:r>
            <a:r>
              <a:rPr lang="pt-BR" dirty="0" err="1"/>
              <a:t>Computing</a:t>
            </a:r>
            <a:r>
              <a:rPr lang="pt-BR" dirty="0"/>
              <a:t>. </a:t>
            </a:r>
            <a:r>
              <a:rPr lang="pt-BR" dirty="0" err="1"/>
              <a:t>Cham</a:t>
            </a:r>
            <a:r>
              <a:rPr lang="pt-BR" dirty="0"/>
              <a:t>: Springer International </a:t>
            </a:r>
            <a:r>
              <a:rPr lang="pt-BR" dirty="0" err="1"/>
              <a:t>Publishing</a:t>
            </a:r>
            <a:r>
              <a:rPr lang="pt-BR" dirty="0"/>
              <a:t>, 2019. v. 11844, p. 275–288. ISBN 978-3-030-33719-3 978-3-030-33720-9.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https://doi.org/10.1007/978-3-030-33720-9_21. Acesso em: 25/04/2024. Citado na página 11.</a:t>
            </a:r>
          </a:p>
          <a:p>
            <a:pPr algn="just"/>
            <a:r>
              <a:rPr lang="pt-BR" dirty="0"/>
              <a:t>ALENCAR, W. de S. et al. Visualization </a:t>
            </a:r>
            <a:r>
              <a:rPr lang="pt-BR" dirty="0" err="1"/>
              <a:t>methods</a:t>
            </a:r>
            <a:r>
              <a:rPr lang="pt-BR" dirty="0"/>
              <a:t> for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: A </a:t>
            </a:r>
            <a:r>
              <a:rPr lang="pt-BR" dirty="0" err="1"/>
              <a:t>systematic</a:t>
            </a:r>
            <a:r>
              <a:rPr lang="pt-BR" dirty="0"/>
              <a:t> review of </a:t>
            </a:r>
            <a:r>
              <a:rPr lang="pt-BR" dirty="0" err="1"/>
              <a:t>literature</a:t>
            </a:r>
            <a:r>
              <a:rPr lang="pt-BR" dirty="0"/>
              <a:t>. In: </a:t>
            </a:r>
            <a:r>
              <a:rPr lang="pt-BR" dirty="0" err="1"/>
              <a:t>Proceedings</a:t>
            </a:r>
            <a:r>
              <a:rPr lang="pt-BR" dirty="0"/>
              <a:t> of the 14th International Joint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Vision, Imaging and Computer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 and </a:t>
            </a:r>
            <a:r>
              <a:rPr lang="pt-BR" dirty="0" err="1"/>
              <a:t>Applications</a:t>
            </a:r>
            <a:r>
              <a:rPr lang="pt-BR" dirty="0"/>
              <a:t>. Prague, </a:t>
            </a:r>
            <a:r>
              <a:rPr lang="pt-BR" dirty="0" err="1"/>
              <a:t>Czech</a:t>
            </a:r>
            <a:r>
              <a:rPr lang="pt-BR" dirty="0"/>
              <a:t> </a:t>
            </a:r>
            <a:r>
              <a:rPr lang="pt-BR" dirty="0" err="1"/>
              <a:t>Republic</a:t>
            </a:r>
            <a:r>
              <a:rPr lang="pt-BR" dirty="0"/>
              <a:t>: SCITEPRESS - Science and Technology </a:t>
            </a:r>
            <a:r>
              <a:rPr lang="pt-BR" dirty="0" err="1"/>
              <a:t>Publications</a:t>
            </a:r>
            <a:r>
              <a:rPr lang="pt-BR" dirty="0"/>
              <a:t>, 2019. p. 275–281. ISBN 978-989-758-354-4. Disponível em: https://doi.org/10.5220/0007375802750281. Acesso em: 25/04/2024. Citado 3 vezes nas páginas 7, 10 e 11.</a:t>
            </a:r>
          </a:p>
          <a:p>
            <a:pPr algn="just"/>
            <a:r>
              <a:rPr lang="pt-BR" dirty="0"/>
              <a:t>ANDRE, A.; DINATA, H. </a:t>
            </a:r>
            <a:r>
              <a:rPr lang="pt-BR" dirty="0" err="1"/>
              <a:t>Interaction</a:t>
            </a:r>
            <a:r>
              <a:rPr lang="pt-BR" dirty="0"/>
              <a:t> design to </a:t>
            </a:r>
            <a:r>
              <a:rPr lang="pt-BR" dirty="0" err="1"/>
              <a:t>enhance</a:t>
            </a:r>
            <a:r>
              <a:rPr lang="pt-BR" dirty="0"/>
              <a:t> ux of university timetable </a:t>
            </a:r>
            <a:r>
              <a:rPr lang="pt-BR" dirty="0" err="1"/>
              <a:t>plotting</a:t>
            </a:r>
            <a:r>
              <a:rPr lang="pt-BR" dirty="0"/>
              <a:t> system </a:t>
            </a:r>
            <a:r>
              <a:rPr lang="pt-BR" dirty="0" err="1"/>
              <a:t>on</a:t>
            </a:r>
            <a:r>
              <a:rPr lang="pt-BR" dirty="0"/>
              <a:t> mobile </a:t>
            </a:r>
            <a:r>
              <a:rPr lang="pt-BR" dirty="0" err="1"/>
              <a:t>version</a:t>
            </a:r>
            <a:r>
              <a:rPr lang="pt-BR" dirty="0"/>
              <a:t>. IOP </a:t>
            </a:r>
            <a:r>
              <a:rPr lang="pt-BR" dirty="0" err="1"/>
              <a:t>Conference</a:t>
            </a:r>
            <a:r>
              <a:rPr lang="pt-BR" dirty="0"/>
              <a:t> Series: </a:t>
            </a:r>
            <a:r>
              <a:rPr lang="pt-BR" dirty="0" err="1"/>
              <a:t>Materials</a:t>
            </a:r>
            <a:r>
              <a:rPr lang="pt-BR" dirty="0"/>
              <a:t> Science and Engineering, IOP </a:t>
            </a:r>
            <a:r>
              <a:rPr lang="pt-BR" dirty="0" err="1"/>
              <a:t>Publishing</a:t>
            </a:r>
            <a:r>
              <a:rPr lang="pt-BR" dirty="0"/>
              <a:t>, v. 407, n. 1, p. 8, set. 2018. ISSN 1757-899X. Disponível em: https://doi.org/10.1088/1757-899X/407/1/012174. Acesso em: 25/04/2024. Citado na página 11.</a:t>
            </a:r>
          </a:p>
          <a:p>
            <a:pPr algn="just"/>
            <a:r>
              <a:rPr lang="pt-BR" dirty="0"/>
              <a:t>ARRATIA-MARTINEZ, N. M.; </a:t>
            </a:r>
            <a:r>
              <a:rPr lang="pt-BR" dirty="0" err="1"/>
              <a:t>PADRóN</a:t>
            </a:r>
            <a:r>
              <a:rPr lang="pt-BR" dirty="0"/>
              <a:t>, C. M.; TORRES, P. A. Ávila. University course timetabling problem with professor </a:t>
            </a:r>
            <a:r>
              <a:rPr lang="pt-BR" dirty="0" err="1"/>
              <a:t>assignment</a:t>
            </a:r>
            <a:r>
              <a:rPr lang="pt-BR" dirty="0"/>
              <a:t>. </a:t>
            </a:r>
            <a:r>
              <a:rPr lang="pt-BR" dirty="0" err="1"/>
              <a:t>Mathematical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in Engineering, v. 2021, p. 1–9, jan. 2021. ISSN 1563-5147, 1024-123X. Disponível em: https://doi.org/10.1155/2021/6617177. Acesso em: 25/04/2024. Citado 2 vezes nas páginas 9 e 13.</a:t>
            </a:r>
          </a:p>
          <a:p>
            <a:pPr algn="just"/>
            <a:r>
              <a:rPr lang="pt-BR" dirty="0"/>
              <a:t>BARHAM, A. M.; WESTWOOD, J. B. A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heuristic</a:t>
            </a:r>
            <a:r>
              <a:rPr lang="pt-BR" dirty="0"/>
              <a:t> to </a:t>
            </a:r>
            <a:r>
              <a:rPr lang="pt-BR" dirty="0" err="1"/>
              <a:t>facilitate</a:t>
            </a:r>
            <a:r>
              <a:rPr lang="pt-BR" dirty="0"/>
              <a:t> course timetabling. The </a:t>
            </a:r>
            <a:r>
              <a:rPr lang="pt-BR" dirty="0" err="1"/>
              <a:t>Journal</a:t>
            </a:r>
            <a:r>
              <a:rPr lang="pt-BR" dirty="0"/>
              <a:t> of the </a:t>
            </a:r>
            <a:r>
              <a:rPr lang="pt-BR" dirty="0" err="1"/>
              <a:t>Operational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Society, </a:t>
            </a:r>
            <a:r>
              <a:rPr lang="pt-BR" dirty="0" err="1"/>
              <a:t>Palgrave</a:t>
            </a:r>
            <a:r>
              <a:rPr lang="pt-BR" dirty="0"/>
              <a:t> </a:t>
            </a:r>
            <a:r>
              <a:rPr lang="pt-BR" dirty="0" err="1"/>
              <a:t>Macmillan</a:t>
            </a:r>
            <a:r>
              <a:rPr lang="pt-BR" dirty="0"/>
              <a:t> </a:t>
            </a:r>
            <a:r>
              <a:rPr lang="pt-BR" dirty="0" err="1"/>
              <a:t>Journals</a:t>
            </a:r>
            <a:r>
              <a:rPr lang="pt-BR" dirty="0"/>
              <a:t>, v. 29, n. 11, p. 1055–1060, nov. 1978. ISSN 01605682, 14769360. Disponível em: https://doi.org/10.2307/3009353. Acesso em: 25/04/2024. Citado na página 4.</a:t>
            </a:r>
          </a:p>
          <a:p>
            <a:pPr algn="just"/>
            <a:r>
              <a:rPr lang="pt-BR" dirty="0"/>
              <a:t>BURKE, E. K. et al. </a:t>
            </a:r>
            <a:r>
              <a:rPr lang="pt-BR" dirty="0" err="1"/>
              <a:t>Structured</a:t>
            </a:r>
            <a:r>
              <a:rPr lang="pt-BR" dirty="0"/>
              <a:t> cases in case-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reasoning</a:t>
            </a:r>
            <a:r>
              <a:rPr lang="pt-BR" dirty="0"/>
              <a:t>—</a:t>
            </a:r>
            <a:r>
              <a:rPr lang="pt-BR" dirty="0" err="1"/>
              <a:t>re-using</a:t>
            </a:r>
            <a:r>
              <a:rPr lang="pt-BR" dirty="0"/>
              <a:t> and </a:t>
            </a:r>
            <a:r>
              <a:rPr lang="pt-BR" dirty="0" err="1"/>
              <a:t>adapting</a:t>
            </a:r>
            <a:r>
              <a:rPr lang="pt-BR" dirty="0"/>
              <a:t> cases for </a:t>
            </a:r>
            <a:r>
              <a:rPr lang="pt-BR" dirty="0" err="1"/>
              <a:t>time-tabling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. </a:t>
            </a:r>
            <a:r>
              <a:rPr lang="pt-BR" dirty="0" err="1"/>
              <a:t>Knowledge-Based</a:t>
            </a:r>
            <a:r>
              <a:rPr lang="pt-BR" dirty="0"/>
              <a:t> Systems, v. 13, n. 2-3, p. 159–165, abr. 2000. ISSN 09507051. Disponível em: https://doi.org/10.1016/S0950-7051(00)00057-5. Acesso em: 25/04/2024. Citado na página 13.</a:t>
            </a:r>
          </a:p>
          <a:p>
            <a:pPr algn="just"/>
            <a:r>
              <a:rPr lang="pt-BR" dirty="0"/>
              <a:t>DUNKE, F.; NICKEL, S. A matheuristic for </a:t>
            </a:r>
            <a:r>
              <a:rPr lang="pt-BR" dirty="0" err="1"/>
              <a:t>customized</a:t>
            </a:r>
            <a:r>
              <a:rPr lang="pt-BR" dirty="0"/>
              <a:t> </a:t>
            </a:r>
            <a:r>
              <a:rPr lang="pt-BR" dirty="0" err="1"/>
              <a:t>multi-level</a:t>
            </a:r>
            <a:r>
              <a:rPr lang="pt-BR" dirty="0"/>
              <a:t> </a:t>
            </a:r>
            <a:r>
              <a:rPr lang="pt-BR" dirty="0" err="1"/>
              <a:t>multi-criteria</a:t>
            </a:r>
            <a:r>
              <a:rPr lang="pt-BR" dirty="0"/>
              <a:t> university timetabling. </a:t>
            </a:r>
            <a:r>
              <a:rPr lang="pt-BR" dirty="0" err="1"/>
              <a:t>Annals</a:t>
            </a:r>
            <a:r>
              <a:rPr lang="pt-BR" dirty="0"/>
              <a:t> of </a:t>
            </a:r>
            <a:r>
              <a:rPr lang="pt-BR" dirty="0" err="1"/>
              <a:t>Operations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, p. 1–36, abr. 2023. ISSN 0254-5330, 1572-9338. Disponível em: https://doi.org/10.1007/s10479-023-05325-2. Acesso em: 25/04/2024. Citado na página 13.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dirty="0"/>
              <a:t>MIRANDA, J.; REY, P. A.; ROBLES, J. M. udpskeduler: A web architecture based decision support system for course and classroom scheduling. Decision Support Systems, v. 52, n. 2, p. 505–513, </a:t>
            </a:r>
            <a:r>
              <a:rPr lang="en-US" dirty="0" err="1"/>
              <a:t>jan.</a:t>
            </a:r>
            <a:r>
              <a:rPr lang="en-US" dirty="0"/>
              <a:t> 2012. ISSN 01679236. Disponível em: https://doi.org/10.1016/j.dss.2011.10.011. Acesso em: 25/04/2024. Citado 4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4, 11, 13 e 21.</a:t>
            </a:r>
          </a:p>
          <a:p>
            <a:pPr algn="just"/>
            <a:r>
              <a:rPr lang="en-US" dirty="0"/>
              <a:t>MURRAY, K.; MÜLLER, T.; RUDOVÁ, H. Modeling and solution of a complex university course timetabling problem. In: BURKE, E. K.; RUDOVÁ, H. (Ed.). Practice and Theory of Automated Timetabling VI . Berlin, Heidelberg: Springer Berlin Heidelberg, 2007. v. 3867, p. 189–209. ISBN 978-3-540-77344-3. Series Title: Lecture Notes in Computer Science. Disponível em: https://doi.org/10.1007/978-3-540-77345-0_13. Acesso em: 25/04/2024. Citado na página 11.</a:t>
            </a:r>
          </a:p>
          <a:p>
            <a:pPr algn="just"/>
            <a:r>
              <a:rPr lang="en-US" dirty="0"/>
              <a:t>PIECHOWIAK, S.; LAMIH, C. K. Towards a generic object oriented decision support system for university timetabling: an interactive approach. International Journal of Information Technology &amp; Decision Making , v. 3, n. 1, p. 179–208, 2004. Disponível em: https://doi.org/10.1142/S0219622004000982. Acesso em: 21/05/2024. Citado na página 13.</a:t>
            </a:r>
          </a:p>
          <a:p>
            <a:pPr algn="just"/>
            <a:r>
              <a:rPr lang="en-US" dirty="0"/>
              <a:t>PIERRE, B.; FAIRLEY, R. E.; SOCIETY, I. C. SWEBOK: Guide to the Software Engineering Body of Knowledge. Version 3.0. Washington, DC, USA: IEEE Computer Society Press, 2014. OCLC: 880350861. ISBN 978-0769551661. Disponível em: https://ieeecs-media.computer.org/media/education/swebok/swebok-v3.pdf. Acesso em: 25/04/2024. Citado na página 6.</a:t>
            </a:r>
          </a:p>
          <a:p>
            <a:pPr algn="just"/>
            <a:r>
              <a:rPr lang="en-US" dirty="0"/>
              <a:t>POULSEN, C. J. B.; BANDEIRA, D. L. </a:t>
            </a:r>
            <a:r>
              <a:rPr lang="en-US" dirty="0" err="1"/>
              <a:t>Desenvolvimento</a:t>
            </a:r>
            <a:r>
              <a:rPr lang="en-US" dirty="0"/>
              <a:t> de um </a:t>
            </a:r>
            <a:r>
              <a:rPr lang="en-US" dirty="0" err="1"/>
              <a:t>Modelo</a:t>
            </a:r>
            <a:r>
              <a:rPr lang="en-US" dirty="0"/>
              <a:t> para o School Timetabling Problem </a:t>
            </a:r>
            <a:r>
              <a:rPr lang="en-US" dirty="0" err="1"/>
              <a:t>Baseado</a:t>
            </a:r>
            <a:r>
              <a:rPr lang="en-US" dirty="0"/>
              <a:t> na Meta-</a:t>
            </a:r>
            <a:r>
              <a:rPr lang="en-US" dirty="0" err="1"/>
              <a:t>Heurística</a:t>
            </a:r>
            <a:r>
              <a:rPr lang="en-US" dirty="0"/>
              <a:t> Simulated Annealing. Dissertação (</a:t>
            </a:r>
            <a:r>
              <a:rPr lang="en-US" dirty="0" err="1"/>
              <a:t>Mestrado</a:t>
            </a:r>
            <a:r>
              <a:rPr lang="en-US" dirty="0"/>
              <a:t>), </a:t>
            </a:r>
            <a:r>
              <a:rPr lang="en-US" dirty="0" err="1"/>
              <a:t>fev</a:t>
            </a:r>
            <a:r>
              <a:rPr lang="en-US" dirty="0"/>
              <a:t>. 2012. Disponível em: http://hdl.handle.net/10183/39522. Acesso em: 25/04/2024. Citado na página 8.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3296253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20000"/>
          </a:bodyPr>
          <a:lstStyle/>
          <a:p>
            <a:pPr algn="just"/>
            <a:r>
              <a:rPr lang="pt-BR" dirty="0"/>
              <a:t>SANTOS, S. C. dos. Heurística para o problema da programação de horário: estudo de caso do curso de ciência da computação da Universidade Estadual do Norte Fluminense. Tese de Bacharelado — Universidade Estadual do Norte Fluminense, Campos dos Goytacazes, RJ, set. 2013. Citado 2 vezes nas páginas 12 e 25.</a:t>
            </a:r>
          </a:p>
          <a:p>
            <a:pPr algn="just"/>
            <a:r>
              <a:rPr lang="pt-BR" dirty="0"/>
              <a:t>SILVEIRA, R. C. da. Métodos heurísticos na resolução do Problema de Programação de Horários. Tese de Bacharelado — Universidade Estadual do Norte Fluminense, Campos dos Goytacazes, RJ, dez. 2014. Citado 2 vezes nas páginas 12 e 25.</a:t>
            </a:r>
          </a:p>
          <a:p>
            <a:pPr algn="just"/>
            <a:r>
              <a:rPr lang="pt-BR" dirty="0"/>
              <a:t>SOUZA, M. J. F. Programação de horários em escolas: uma aproximação por </a:t>
            </a:r>
            <a:r>
              <a:rPr lang="pt-BR" dirty="0" err="1"/>
              <a:t>metaheurísticas</a:t>
            </a:r>
            <a:r>
              <a:rPr lang="pt-BR" dirty="0"/>
              <a:t>. Tese (Doutorado) — Universidade Federal do Rio de Janeiro, dez. 2000. Disponível em: https://www.cos.ufrj.br/</a:t>
            </a:r>
            <a:r>
              <a:rPr lang="pt-BR" dirty="0" err="1"/>
              <a:t>uploadfile</a:t>
            </a:r>
            <a:r>
              <a:rPr lang="pt-BR" dirty="0"/>
              <a:t>/1364834833.pdf. Acesso em: 21/05/2024. Citado na página 13.</a:t>
            </a:r>
          </a:p>
          <a:p>
            <a:pPr algn="just"/>
            <a:r>
              <a:rPr lang="pt-BR" dirty="0"/>
              <a:t>THOMAS, J. J.; KHADER, A. T.; BELATON, B. Visualization </a:t>
            </a:r>
            <a:r>
              <a:rPr lang="pt-BR" dirty="0" err="1"/>
              <a:t>techniques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the examination timetabling </a:t>
            </a:r>
            <a:r>
              <a:rPr lang="pt-BR" dirty="0" err="1"/>
              <a:t>pre-processing</a:t>
            </a:r>
            <a:r>
              <a:rPr lang="pt-BR" dirty="0"/>
              <a:t> data. In: 2009 </a:t>
            </a:r>
            <a:r>
              <a:rPr lang="pt-BR" dirty="0" err="1"/>
              <a:t>Sixth</a:t>
            </a:r>
            <a:r>
              <a:rPr lang="pt-BR" dirty="0"/>
              <a:t> International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</a:t>
            </a:r>
            <a:r>
              <a:rPr lang="pt-BR" dirty="0" err="1"/>
              <a:t>Graphics</a:t>
            </a:r>
            <a:r>
              <a:rPr lang="pt-BR" dirty="0"/>
              <a:t>, Imaging and Visualization. Tianjin, China: IEEE, 2009. p. 454–458. ISBN 978-0-7695-3789-4. Disponível em: https://doi.org/10.1109/CGIV.2009.23. Acesso em: 25/04/2024. Citado na página 4.</a:t>
            </a:r>
          </a:p>
          <a:p>
            <a:pPr algn="just"/>
            <a:r>
              <a:rPr lang="pt-BR" dirty="0"/>
              <a:t>UENF, U. Estatuto. Universidade Estadual do Norte Fluminense Darcy Ribeiro, 2002. 36 p. Disponível em: https://uenf.br/UENF_ARQUIVOS/Downloads/REITORIA_ 1360_1101117875.pdf. Acesso em: 04/05/2024.</a:t>
            </a:r>
          </a:p>
          <a:p>
            <a:pPr algn="just"/>
            <a:r>
              <a:rPr lang="pt-BR" dirty="0"/>
              <a:t>Citado na página 14. UENF, U. Projeto Pedagógico do Curso de Ciência da Computação (Modalidade Bacharelado) - 2005. Universidade Estadual do Norte Fluminense Darcy Ribeiro, 2005. 37 p. Comissão para Elaboração da Proposta de Criação do Curso de Graduação em Computação e Informática do CCT. Também disponível em: https://www.academia.edu/2584459. Disponível em: https://doi.org/10.13140/RG.2.2.28825.01127. Acesso em: 04/05/2024. Citado na página 14.</a:t>
            </a:r>
          </a:p>
          <a:p>
            <a:pPr algn="just"/>
            <a:r>
              <a:rPr lang="pt-BR" dirty="0"/>
              <a:t>UENF, U. Regimento Geral da Graduação. Universidade Estadual do Norte Fluminense Darcy Ribeiro, 2012. 59 p. Disponível em: https://uenf.br/reitoria/secacad/files/2012/08/ Regimento-atualizado-2016-2.pdf. Acesso em: 04/05/2024. Citado na página 14.</a:t>
            </a:r>
          </a:p>
          <a:p>
            <a:pPr algn="just"/>
            <a:r>
              <a:rPr lang="pt-BR" dirty="0"/>
              <a:t>UENF, U. Matriz Curricular - Curso de Ciência da Computação. Universidade Estadual do Norte Fluminense Darcy Ribeiro, 2015. 1 p. Coordenação de Ciência da Computação. Disponível em: https://cc.uenf.br/arquivos/2014-gradeCurricularComputacao.pdf. Acesso em: 04/05/2024. Citado na página 14.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246649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10000"/>
          </a:bodyPr>
          <a:lstStyle/>
          <a:p>
            <a:pPr algn="just"/>
            <a:r>
              <a:rPr lang="pt-BR" dirty="0"/>
              <a:t>UENF, U. Projeto Pedagógico do Curso de Ciência da Computação (Modalidade Bacharelado) - 2015. Universidade Estadual do Norte Fluminense Darcy Ribeiro, 2015. Direção Administrativa e Acadêmica da UENF/CCT. Citado na página 14.</a:t>
            </a:r>
          </a:p>
          <a:p>
            <a:pPr algn="just"/>
            <a:r>
              <a:rPr lang="pt-BR" dirty="0"/>
              <a:t>UENF, U. Projeto Pedagógico do Curso de Ciência da Computação (Modalidade Bacharelado) - 2022. Universidade Estadual do Norte Fluminense Darcy Ribeiro, 2022. 128 p. Direção Administrativa e Acadêmica da UENF/CCT. Disponível em: https: //uenf.br/</a:t>
            </a:r>
            <a:r>
              <a:rPr lang="pt-BR" dirty="0" err="1"/>
              <a:t>graduacao</a:t>
            </a:r>
            <a:r>
              <a:rPr lang="pt-BR" dirty="0"/>
              <a:t>/wp-content/uploads/2024/01/PPC_Ciencia_da_Computacao.pdf. Acesso em: 04/05/2024. Citado na página 14.</a:t>
            </a:r>
          </a:p>
          <a:p>
            <a:pPr algn="just"/>
            <a:r>
              <a:rPr lang="pt-BR" dirty="0"/>
              <a:t>UENF, U. et al. Regimento da Câmara de Graduação da UENF. Universidade Estadual do Norte Fluminense Darcy Ribeiro, 2019. 17 p. Disponível em: https://uenf.br/</a:t>
            </a:r>
            <a:r>
              <a:rPr lang="pt-BR" dirty="0" err="1"/>
              <a:t>graduacao</a:t>
            </a:r>
            <a:r>
              <a:rPr lang="pt-BR" dirty="0"/>
              <a:t>/wp-content/uploads/2019/10/RegimentoGraduacao2019.pdf. Acesso em: 04/05/2024. Citado na página 14.</a:t>
            </a:r>
          </a:p>
          <a:p>
            <a:pPr algn="just"/>
            <a:r>
              <a:rPr lang="pt-BR" dirty="0"/>
              <a:t>UENF, U.; CONSUNI, C. Regimento Geral da UENF. Universidade Estadual do Norte Fluminense Darcy Ribeiro, 2006. 25 p. Disponível em: https://uenf.br/dga/grh/files/ 2016/06/Pessoal.Regimento-interno.pdf. Acesso em: 04/05/2024. Citado na página 14.</a:t>
            </a:r>
          </a:p>
          <a:p>
            <a:pPr algn="just"/>
            <a:r>
              <a:rPr lang="pt-BR" dirty="0"/>
              <a:t>UENF, U.; CONSUNI, C. Plano de Desenvolvimento </a:t>
            </a:r>
            <a:r>
              <a:rPr lang="pt-BR" dirty="0" err="1"/>
              <a:t>Insitucional</a:t>
            </a:r>
            <a:r>
              <a:rPr lang="pt-BR" dirty="0"/>
              <a:t> 2023-2027. Universidade Estadual do Norte Fluminense Darcy Ribeiro, 2023. 144 p. Disponível em: https://uenf. </a:t>
            </a:r>
            <a:r>
              <a:rPr lang="pt-BR" dirty="0" err="1"/>
              <a:t>br</a:t>
            </a:r>
            <a:r>
              <a:rPr lang="pt-BR" dirty="0"/>
              <a:t>/portal/wp-content/uploads/2023/12/Minuta-PDI-2023-2027-FinalRev-08-12-1.pdf. Acesso em: 04/05/2024. Citado na página 14.</a:t>
            </a:r>
          </a:p>
          <a:p>
            <a:pPr algn="just"/>
            <a:r>
              <a:rPr lang="pt-BR" dirty="0"/>
              <a:t>UENF, U.; PROGRAD, P. Normas da Graduação. Universidade Estadual do Norte Fluminense Darcy Ribeiro, 2019. 107 p. Disponível em: https://uenf.br/graduacao/ wp-content/uploads/2019/12/NormasGraduacaoRESCOLAC07_2019.pdf. Acesso em: 04/05/2024. Citado na página 14.</a:t>
            </a:r>
          </a:p>
          <a:p>
            <a:pPr algn="just"/>
            <a:r>
              <a:rPr lang="pt-BR" dirty="0"/>
              <a:t>WREN, A. Scheduling, timetabling and </a:t>
            </a:r>
            <a:r>
              <a:rPr lang="pt-BR" dirty="0" err="1"/>
              <a:t>rostering</a:t>
            </a:r>
            <a:r>
              <a:rPr lang="pt-BR" dirty="0"/>
              <a:t> — a </a:t>
            </a:r>
            <a:r>
              <a:rPr lang="pt-BR" dirty="0" err="1"/>
              <a:t>special</a:t>
            </a:r>
            <a:r>
              <a:rPr lang="pt-BR" dirty="0"/>
              <a:t> </a:t>
            </a:r>
            <a:r>
              <a:rPr lang="pt-BR" dirty="0" err="1"/>
              <a:t>relationship</a:t>
            </a:r>
            <a:r>
              <a:rPr lang="pt-BR" dirty="0"/>
              <a:t>? In: GOOS, G. et al. (Ed.). </a:t>
            </a:r>
            <a:r>
              <a:rPr lang="pt-BR" dirty="0" err="1"/>
              <a:t>Practice</a:t>
            </a:r>
            <a:r>
              <a:rPr lang="pt-BR" dirty="0"/>
              <a:t> and </a:t>
            </a:r>
            <a:r>
              <a:rPr lang="pt-BR" dirty="0" err="1"/>
              <a:t>Theory</a:t>
            </a:r>
            <a:r>
              <a:rPr lang="pt-BR" dirty="0"/>
              <a:t> of </a:t>
            </a:r>
            <a:r>
              <a:rPr lang="pt-BR" dirty="0" err="1"/>
              <a:t>Automated</a:t>
            </a:r>
            <a:r>
              <a:rPr lang="pt-BR" dirty="0"/>
              <a:t> Timetabling. Berlin, Heidelberg: Springer Berlin Heidelberg, 1996, (</a:t>
            </a:r>
            <a:r>
              <a:rPr lang="pt-BR" dirty="0" err="1"/>
              <a:t>Lecture</a:t>
            </a:r>
            <a:r>
              <a:rPr lang="pt-BR" dirty="0"/>
              <a:t> Notes in Computer Science, v. 1153). p. 46–75. ISBN 978-3-540-61794-5 978-3-540-70682-3.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https://doi.org/10.1007/3-540-61794-9_51. Acesso em: 25/04/2024. Citado na página 7.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512765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890121" cy="3649133"/>
          </a:xfrm>
        </p:spPr>
        <p:txBody>
          <a:bodyPr anchor="t">
            <a:normAutofit/>
          </a:bodyPr>
          <a:lstStyle/>
          <a:p>
            <a:r>
              <a:rPr lang="pt-BR" sz="2400" dirty="0"/>
              <a:t>Superar especificidades</a:t>
            </a:r>
          </a:p>
          <a:p>
            <a:pPr lvl="1"/>
            <a:r>
              <a:rPr lang="pt-BR" sz="2000" dirty="0"/>
              <a:t>Pesquisa bibliográfica com foco nas abordagens qualitativas</a:t>
            </a:r>
          </a:p>
          <a:p>
            <a:pPr lvl="1"/>
            <a:r>
              <a:rPr lang="pt-BR" sz="2000" dirty="0"/>
              <a:t>Desenvolvimento de material de pesquisa</a:t>
            </a:r>
          </a:p>
          <a:p>
            <a:pPr lvl="1"/>
            <a:r>
              <a:rPr lang="pt-BR" sz="2000" dirty="0"/>
              <a:t>Pesquisa exploratória qualitativa e quantitativa</a:t>
            </a:r>
          </a:p>
          <a:p>
            <a:pPr lvl="1"/>
            <a:r>
              <a:rPr lang="pt-BR" sz="2000" dirty="0"/>
              <a:t>Elicitação de requisitos (PIERRE; FAIRLEY; SOCIETY, 2014)</a:t>
            </a:r>
          </a:p>
          <a:p>
            <a:r>
              <a:rPr lang="pt-BR" sz="2400" dirty="0"/>
              <a:t>Modelagem conceitual do sistema</a:t>
            </a:r>
          </a:p>
          <a:p>
            <a:r>
              <a:rPr lang="pt-BR" sz="2400" dirty="0"/>
              <a:t>Desenvolvimento do sistema de suporte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1.5: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b="1" dirty="0"/>
              <a:t>Grade Horária (</a:t>
            </a:r>
            <a:r>
              <a:rPr lang="pt-BR" sz="2400" b="1" i="1" dirty="0"/>
              <a:t>timetable</a:t>
            </a:r>
            <a:r>
              <a:rPr lang="pt-BR" sz="2400" b="1" dirty="0"/>
              <a:t>): </a:t>
            </a:r>
            <a:r>
              <a:rPr lang="pt-BR" sz="2400" dirty="0"/>
              <a:t>Neste trabalho será considerado </a:t>
            </a:r>
            <a:r>
              <a:rPr lang="pt-BR" sz="2400" i="1" dirty="0"/>
              <a:t>timetable </a:t>
            </a:r>
            <a:r>
              <a:rPr lang="pt-BR" sz="2400" dirty="0"/>
              <a:t>como um conjunto de valores (Professores × Disciplinas × Sala × Alunos × Horários × Dias) distribuídos em uma só estrutura.</a:t>
            </a:r>
          </a:p>
          <a:p>
            <a:r>
              <a:rPr lang="pt-BR" sz="2400" b="1" dirty="0"/>
              <a:t>Alocação: </a:t>
            </a:r>
            <a:r>
              <a:rPr lang="pt-BR" sz="2400" dirty="0"/>
              <a:t>criar qualquer relação entre as dimensões.</a:t>
            </a:r>
            <a:endParaRPr lang="pt-BR" sz="2400" b="1" dirty="0"/>
          </a:p>
          <a:p>
            <a:r>
              <a:rPr lang="pt-BR" sz="2400" b="1" dirty="0"/>
              <a:t>Restrições rígidas e flexíveis (</a:t>
            </a:r>
            <a:r>
              <a:rPr lang="pt-BR" sz="2400" b="1" i="1" dirty="0"/>
              <a:t>hard and soft constraints</a:t>
            </a:r>
            <a:r>
              <a:rPr lang="pt-BR" sz="2400" b="1" dirty="0"/>
              <a:t>): </a:t>
            </a:r>
            <a:r>
              <a:rPr lang="pt-BR" sz="2400" dirty="0"/>
              <a:t>rígidas são de atendimento obrigatório, enquanto as restrições maleáveis são opcionais, mas convenientes para melhorar a qualidade da solução obtida. (ALENCAR et al., 2019b)</a:t>
            </a:r>
          </a:p>
          <a:p>
            <a:r>
              <a:rPr lang="pt-BR" sz="2400" dirty="0"/>
              <a:t>(SOUZA, 2000)</a:t>
            </a:r>
          </a:p>
          <a:p>
            <a:pPr lvl="1"/>
            <a:r>
              <a:rPr lang="pt-BR" sz="2000" b="1" dirty="0"/>
              <a:t>Viabilidade:</a:t>
            </a:r>
            <a:r>
              <a:rPr lang="pt-BR" sz="2000" dirty="0"/>
              <a:t> encontrar um conjunto de alocações que satisfaça as restrições</a:t>
            </a:r>
          </a:p>
          <a:p>
            <a:pPr lvl="1"/>
            <a:r>
              <a:rPr lang="pt-BR" sz="2000" b="1" dirty="0"/>
              <a:t>Otimalidade:</a:t>
            </a:r>
            <a:r>
              <a:rPr lang="pt-BR" sz="2000" dirty="0"/>
              <a:t> buscar as soluções viáveis que melhor atendam os critérios de avaliação da função objetivo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087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5757526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b="1" dirty="0"/>
              <a:t>Modelagem:</a:t>
            </a:r>
            <a:r>
              <a:rPr lang="pt-BR" sz="2400" dirty="0"/>
              <a:t> soluções únicas por universidade (MURRAY; MÜLLER; RUDOVÁ, 2007)</a:t>
            </a:r>
          </a:p>
          <a:p>
            <a:r>
              <a:rPr lang="pt-BR" sz="2400" dirty="0"/>
              <a:t>Soluções práticas possíveis</a:t>
            </a:r>
          </a:p>
          <a:p>
            <a:r>
              <a:rPr lang="pt-BR" sz="2400" dirty="0"/>
              <a:t>Interface focada no usuário como minimização de atrito com os usuários (ANDRE; DINATA, 2018; ALENCAR, 2019)</a:t>
            </a:r>
          </a:p>
          <a:p>
            <a:r>
              <a:rPr lang="pt-BR" sz="2400" dirty="0"/>
              <a:t>Possíveis erros na gestão das informações</a:t>
            </a:r>
          </a:p>
          <a:p>
            <a:pPr lvl="1"/>
            <a:r>
              <a:rPr lang="pt-BR" sz="2000" dirty="0"/>
              <a:t>Multidimensionalidade vs otimalidade (MIRANDA; REY; ROBLES, 2012)</a:t>
            </a:r>
          </a:p>
          <a:p>
            <a:pPr lvl="1"/>
            <a:r>
              <a:rPr lang="pt-BR" sz="2000" dirty="0"/>
              <a:t>Busca manual</a:t>
            </a:r>
          </a:p>
          <a:p>
            <a:pPr lvl="1"/>
            <a:r>
              <a:rPr lang="pt-BR" sz="2000" dirty="0"/>
              <a:t>Erros humanos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2.2: Complexidade do problema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96F882-11F1-46F0-C028-B480917C8DC5}"/>
              </a:ext>
            </a:extLst>
          </p:cNvPr>
          <p:cNvGrpSpPr/>
          <p:nvPr/>
        </p:nvGrpSpPr>
        <p:grpSpPr>
          <a:xfrm>
            <a:off x="6098539" y="1351587"/>
            <a:ext cx="5919870" cy="4957446"/>
            <a:chOff x="2526507" y="645757"/>
            <a:chExt cx="4981525" cy="417165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A9F5912-C083-570D-8E00-82B70541F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-1" r="14147" b="14314"/>
            <a:stretch/>
          </p:blipFill>
          <p:spPr>
            <a:xfrm>
              <a:off x="2526507" y="1197329"/>
              <a:ext cx="4981525" cy="3620080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496131FC-2B6C-1BEA-A5D4-38E497A1312D}"/>
                </a:ext>
              </a:extLst>
            </p:cNvPr>
            <p:cNvSpPr txBox="1"/>
            <p:nvPr/>
          </p:nvSpPr>
          <p:spPr>
            <a:xfrm>
              <a:off x="2526507" y="645757"/>
              <a:ext cx="4981525" cy="560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Figura 2.1 – Falha de alocação na grade horária do CCT de 2023.1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2192000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2.1: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273604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2.3: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2.2: (POULSEN; BANDEIRA, 2012) - Alterado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2382735" y="872740"/>
            <a:ext cx="742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Figura 2.2 – Resumo de trabalhos, parâmetros, dimensões, tempo e técnicas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3F62B9-8F91-2597-AD9A-6A5262DA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7" y="1242072"/>
            <a:ext cx="9450105" cy="53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4086</TotalTime>
  <Words>4165</Words>
  <Application>Microsoft Office PowerPoint</Application>
  <PresentationFormat>Widescreen</PresentationFormat>
  <Paragraphs>321</Paragraphs>
  <Slides>57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Modelagem 3.2: Estágios de execução</vt:lpstr>
      <vt:lpstr>Apresentação do PowerPoint</vt:lpstr>
      <vt:lpstr>Apresentação do PowerPoint</vt:lpstr>
      <vt:lpstr>Estrutura da Instituição 4.1: a uenf</vt:lpstr>
      <vt:lpstr>Estrutura da Instituição 4.2: as variáveis</vt:lpstr>
      <vt:lpstr>Estrutura da Instituição 4.3: OS Responsáveis</vt:lpstr>
      <vt:lpstr>Estrutura da Instituição 4.4: Criação da Grade Horária</vt:lpstr>
      <vt:lpstr>Estrutura da Instituição 4.4: Criação da Grade Horária</vt:lpstr>
      <vt:lpstr>Desenvolvimento</vt:lpstr>
      <vt:lpstr>Desenvolvimento 5.1 Preenchimento de dados</vt:lpstr>
      <vt:lpstr>Desenvolvimento 5.2 prototipagem</vt:lpstr>
      <vt:lpstr>Apresentação do PowerPoint</vt:lpstr>
      <vt:lpstr>Desenvolvimento 5.4 Programação do sistema</vt:lpstr>
      <vt:lpstr>Desenvolvimento 5.4.1 Versão 1.0</vt:lpstr>
      <vt:lpstr>Desenvolvimento 5.4.2 Versão 2.0</vt:lpstr>
      <vt:lpstr>Desenvolvimento 5.4.2 Versão 2.0</vt:lpstr>
      <vt:lpstr>Desenvolvimento 5.4.3 Versão 3.0</vt:lpstr>
      <vt:lpstr>Desenvolvimento 5.4.3 Versão 3.0</vt:lpstr>
      <vt:lpstr>Desenvolvimento 5.5 Solução Inicial</vt:lpstr>
      <vt:lpstr>Desenvolvimento 5.6 alerta dos conflitos</vt:lpstr>
      <vt:lpstr>Desenvolvimento 5.6 alerta dos conflitos</vt:lpstr>
      <vt:lpstr>Desenvolvimento 5.6 alerta dos conflitos</vt:lpstr>
      <vt:lpstr>Desenvolvimento 5.7 Detecção dos conflitos</vt:lpstr>
      <vt:lpstr>Desenvolvimento 5.7 Detecção dos conflitos</vt:lpstr>
      <vt:lpstr>Desenvolvimento 5.7 Detecção dos conflitos</vt:lpstr>
      <vt:lpstr>Desenvolvimento 5.7 Detecção dos conflitos</vt:lpstr>
      <vt:lpstr>Desenvolvimento 5.8 Resolução dos conflitos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6.2: Ferramentas disponíveis</vt:lpstr>
      <vt:lpstr>Conclusões</vt:lpstr>
      <vt:lpstr>Conclusões 7.1: trabalhos futuros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501</cp:revision>
  <dcterms:created xsi:type="dcterms:W3CDTF">2023-05-30T00:17:32Z</dcterms:created>
  <dcterms:modified xsi:type="dcterms:W3CDTF">2024-06-29T19:58:10Z</dcterms:modified>
</cp:coreProperties>
</file>